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9"/>
  </p:notesMasterIdLst>
  <p:handoutMasterIdLst>
    <p:handoutMasterId r:id="rId40"/>
  </p:handoutMasterIdLst>
  <p:sldIdLst>
    <p:sldId id="256" r:id="rId2"/>
    <p:sldId id="259" r:id="rId3"/>
    <p:sldId id="263" r:id="rId4"/>
    <p:sldId id="269" r:id="rId5"/>
    <p:sldId id="264" r:id="rId6"/>
    <p:sldId id="268" r:id="rId7"/>
    <p:sldId id="266" r:id="rId8"/>
    <p:sldId id="358" r:id="rId9"/>
    <p:sldId id="270" r:id="rId10"/>
    <p:sldId id="399" r:id="rId11"/>
    <p:sldId id="281" r:id="rId12"/>
    <p:sldId id="338" r:id="rId13"/>
    <p:sldId id="278" r:id="rId14"/>
    <p:sldId id="400" r:id="rId15"/>
    <p:sldId id="403" r:id="rId16"/>
    <p:sldId id="367" r:id="rId17"/>
    <p:sldId id="371" r:id="rId18"/>
    <p:sldId id="372" r:id="rId19"/>
    <p:sldId id="405" r:id="rId20"/>
    <p:sldId id="407" r:id="rId21"/>
    <p:sldId id="409" r:id="rId22"/>
    <p:sldId id="410" r:id="rId23"/>
    <p:sldId id="408" r:id="rId24"/>
    <p:sldId id="412" r:id="rId25"/>
    <p:sldId id="406" r:id="rId26"/>
    <p:sldId id="419" r:id="rId27"/>
    <p:sldId id="418" r:id="rId28"/>
    <p:sldId id="420" r:id="rId29"/>
    <p:sldId id="415" r:id="rId30"/>
    <p:sldId id="416" r:id="rId31"/>
    <p:sldId id="414" r:id="rId32"/>
    <p:sldId id="421" r:id="rId33"/>
    <p:sldId id="422" r:id="rId34"/>
    <p:sldId id="423" r:id="rId35"/>
    <p:sldId id="424" r:id="rId36"/>
    <p:sldId id="425" r:id="rId37"/>
    <p:sldId id="364" r:id="rId38"/>
  </p:sldIdLst>
  <p:sldSz cx="9144000" cy="6858000" type="screen4x3"/>
  <p:notesSz cx="6858000" cy="9117013"/>
  <p:defaultTextStyle>
    <a:defPPr>
      <a:defRPr lang="es-A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9900"/>
    <a:srgbClr val="0000FF"/>
    <a:srgbClr val="4D4D4D"/>
    <a:srgbClr val="006600"/>
    <a:srgbClr val="FF9900"/>
    <a:srgbClr val="FF6600"/>
    <a:srgbClr val="FFF0E1"/>
    <a:srgbClr val="FF99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42" autoAdjust="0"/>
    <p:restoredTop sz="94660"/>
  </p:normalViewPr>
  <p:slideViewPr>
    <p:cSldViewPr>
      <p:cViewPr>
        <p:scale>
          <a:sx n="75" d="100"/>
          <a:sy n="75" d="100"/>
        </p:scale>
        <p:origin x="-744" y="-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4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Relationship Id="rId4" Type="http://schemas.openxmlformats.org/officeDocument/2006/relationships/image" Target="../media/image3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271" tIns="42136" rIns="84271" bIns="42136" numCol="1" anchor="t" anchorCtr="0" compatLnSpc="1">
            <a:prstTxWarp prst="textNoShape">
              <a:avLst/>
            </a:prstTxWarp>
          </a:bodyPr>
          <a:lstStyle>
            <a:lvl1pPr defTabSz="842963">
              <a:defRPr sz="1100"/>
            </a:lvl1pPr>
          </a:lstStyle>
          <a:p>
            <a:endParaRPr lang="es-ES"/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271" tIns="42136" rIns="84271" bIns="42136" numCol="1" anchor="t" anchorCtr="0" compatLnSpc="1">
            <a:prstTxWarp prst="textNoShape">
              <a:avLst/>
            </a:prstTxWarp>
          </a:bodyPr>
          <a:lstStyle>
            <a:lvl1pPr algn="r" defTabSz="842963">
              <a:defRPr sz="1100"/>
            </a:lvl1pPr>
          </a:lstStyle>
          <a:p>
            <a:fld id="{6758E20F-FCB1-49EB-A2C3-9E0689827E4A}" type="datetimeFigureOut">
              <a:rPr lang="es-ES"/>
              <a:pPr/>
              <a:t>19/02/2013</a:t>
            </a:fld>
            <a:endParaRPr lang="es-ES"/>
          </a:p>
        </p:txBody>
      </p:sp>
      <p:sp>
        <p:nvSpPr>
          <p:cNvPr id="517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271" tIns="42136" rIns="84271" bIns="42136" numCol="1" anchor="b" anchorCtr="0" compatLnSpc="1">
            <a:prstTxWarp prst="textNoShape">
              <a:avLst/>
            </a:prstTxWarp>
          </a:bodyPr>
          <a:lstStyle>
            <a:lvl1pPr defTabSz="842963">
              <a:defRPr sz="1100"/>
            </a:lvl1pPr>
          </a:lstStyle>
          <a:p>
            <a:endParaRPr lang="es-ES"/>
          </a:p>
        </p:txBody>
      </p:sp>
      <p:sp>
        <p:nvSpPr>
          <p:cNvPr id="517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4271" tIns="42136" rIns="84271" bIns="42136" numCol="1" anchor="b" anchorCtr="0" compatLnSpc="1">
            <a:prstTxWarp prst="textNoShape">
              <a:avLst/>
            </a:prstTxWarp>
          </a:bodyPr>
          <a:lstStyle>
            <a:lvl1pPr algn="r" defTabSz="842963">
              <a:defRPr sz="1100"/>
            </a:lvl1pPr>
          </a:lstStyle>
          <a:p>
            <a:fld id="{F3CBDB6B-A56F-43D3-91CB-ECD9A932ADC5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271" tIns="42136" rIns="84271" bIns="42136" numCol="1" anchor="t" anchorCtr="0" compatLnSpc="1">
            <a:prstTxWarp prst="textNoShape">
              <a:avLst/>
            </a:prstTxWarp>
          </a:bodyPr>
          <a:lstStyle>
            <a:lvl1pPr defTabSz="842963">
              <a:defRPr sz="1100"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271" tIns="42136" rIns="84271" bIns="42136" numCol="1" anchor="t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latin typeface="Calibri" pitchFamily="34" charset="0"/>
              </a:defRPr>
            </a:lvl1pPr>
          </a:lstStyle>
          <a:p>
            <a:fld id="{6C089EDB-00C0-4D23-BD63-CC3D8148F478}" type="datetimeFigureOut">
              <a:rPr lang="es-AR"/>
              <a:pPr/>
              <a:t>19/02/2013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50938" y="684213"/>
            <a:ext cx="4557712" cy="34178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AR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30700"/>
            <a:ext cx="54864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271" tIns="42136" rIns="84271" bIns="421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AR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 bwMode="auto">
          <a:xfrm>
            <a:off x="0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271" tIns="42136" rIns="84271" bIns="42136" numCol="1" anchor="b" anchorCtr="0" compatLnSpc="1">
            <a:prstTxWarp prst="textNoShape">
              <a:avLst/>
            </a:prstTxWarp>
          </a:bodyPr>
          <a:lstStyle>
            <a:lvl1pPr defTabSz="842963">
              <a:defRPr sz="1100">
                <a:latin typeface="Calibri" pitchFamily="34" charset="0"/>
              </a:defRPr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271" tIns="42136" rIns="84271" bIns="42136" numCol="1" anchor="b" anchorCtr="0" compatLnSpc="1">
            <a:prstTxWarp prst="textNoShape">
              <a:avLst/>
            </a:prstTxWarp>
          </a:bodyPr>
          <a:lstStyle>
            <a:lvl1pPr algn="r" defTabSz="842963">
              <a:defRPr sz="1100">
                <a:latin typeface="Calibri" pitchFamily="34" charset="0"/>
              </a:defRPr>
            </a:lvl1pPr>
          </a:lstStyle>
          <a:p>
            <a:fld id="{FBB8E9D4-E476-4E21-9474-C9EAEF781AF5}" type="slidenum">
              <a:rPr lang="es-AR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2 Marcador de notas"/>
          <p:cNvSpPr>
            <a:spLocks noGrp="1"/>
          </p:cNvSpPr>
          <p:nvPr>
            <p:ph type="body" idx="1"/>
          </p:nvPr>
        </p:nvSpPr>
        <p:spPr/>
        <p:txBody>
          <a:bodyPr lIns="89117" tIns="44558" rIns="89117" bIns="44558"/>
          <a:lstStyle/>
          <a:p>
            <a:pPr eaLnBrk="1" hangingPunct="1"/>
            <a:endParaRPr lang="es-ES" smtClean="0"/>
          </a:p>
        </p:txBody>
      </p:sp>
      <p:sp>
        <p:nvSpPr>
          <p:cNvPr id="23555" name="3 Marcador de número de diapositiva"/>
          <p:cNvSpPr txBox="1">
            <a:spLocks noGrp="1"/>
          </p:cNvSpPr>
          <p:nvPr/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17" tIns="44558" rIns="89117" bIns="44558" anchor="b"/>
          <a:lstStyle/>
          <a:p>
            <a:pPr algn="r" defTabSz="890588"/>
            <a:fld id="{D6C7E8F0-2616-4E2E-BCAB-492BFAD68B5F}" type="slidenum">
              <a:rPr lang="es-AR" sz="1200"/>
              <a:pPr algn="r" defTabSz="890588"/>
              <a:t>8</a:t>
            </a:fld>
            <a:endParaRPr lang="es-A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22" name="2 Marcador de notas"/>
          <p:cNvSpPr>
            <a:spLocks noGrp="1"/>
          </p:cNvSpPr>
          <p:nvPr>
            <p:ph type="body" idx="1"/>
          </p:nvPr>
        </p:nvSpPr>
        <p:spPr/>
        <p:txBody>
          <a:bodyPr lIns="89117" tIns="44558" rIns="89117" bIns="44558"/>
          <a:lstStyle/>
          <a:p>
            <a:pPr eaLnBrk="1" hangingPunct="1"/>
            <a:endParaRPr lang="es-ES" smtClean="0"/>
          </a:p>
        </p:txBody>
      </p:sp>
      <p:sp>
        <p:nvSpPr>
          <p:cNvPr id="389123" name="3 Marcador de número de diapositiva"/>
          <p:cNvSpPr txBox="1">
            <a:spLocks noGrp="1"/>
          </p:cNvSpPr>
          <p:nvPr/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17" tIns="44558" rIns="89117" bIns="44558" anchor="b"/>
          <a:lstStyle/>
          <a:p>
            <a:pPr algn="r" defTabSz="890588"/>
            <a:fld id="{AA73622A-BB53-4343-9000-9124B9B7142F}" type="slidenum">
              <a:rPr lang="es-AR" sz="1200"/>
              <a:pPr algn="r" defTabSz="890588"/>
              <a:t>16</a:t>
            </a:fld>
            <a:endParaRPr lang="es-AR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5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5026" name="2 Marcador de notas"/>
          <p:cNvSpPr>
            <a:spLocks noGrp="1"/>
          </p:cNvSpPr>
          <p:nvPr>
            <p:ph type="body" idx="1"/>
          </p:nvPr>
        </p:nvSpPr>
        <p:spPr/>
        <p:txBody>
          <a:bodyPr lIns="89117" tIns="44558" rIns="89117" bIns="44558"/>
          <a:lstStyle/>
          <a:p>
            <a:pPr eaLnBrk="1" hangingPunct="1"/>
            <a:endParaRPr lang="es-ES" smtClean="0"/>
          </a:p>
        </p:txBody>
      </p:sp>
      <p:sp>
        <p:nvSpPr>
          <p:cNvPr id="385027" name="3 Marcador de número de diapositiva"/>
          <p:cNvSpPr txBox="1">
            <a:spLocks noGrp="1"/>
          </p:cNvSpPr>
          <p:nvPr/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17" tIns="44558" rIns="89117" bIns="44558" anchor="b"/>
          <a:lstStyle/>
          <a:p>
            <a:pPr algn="r" defTabSz="890588"/>
            <a:fld id="{2E3B5440-9CFD-4435-A4A4-E22F05FCF5C7}" type="slidenum">
              <a:rPr lang="es-AR" sz="1200"/>
              <a:pPr algn="r" defTabSz="890588"/>
              <a:t>17</a:t>
            </a:fld>
            <a:endParaRPr lang="es-AR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7074" name="2 Marcador de notas"/>
          <p:cNvSpPr>
            <a:spLocks noGrp="1"/>
          </p:cNvSpPr>
          <p:nvPr>
            <p:ph type="body" idx="1"/>
          </p:nvPr>
        </p:nvSpPr>
        <p:spPr/>
        <p:txBody>
          <a:bodyPr lIns="89117" tIns="44558" rIns="89117" bIns="44558"/>
          <a:lstStyle/>
          <a:p>
            <a:pPr eaLnBrk="1" hangingPunct="1"/>
            <a:endParaRPr lang="es-ES" smtClean="0"/>
          </a:p>
        </p:txBody>
      </p:sp>
      <p:sp>
        <p:nvSpPr>
          <p:cNvPr id="387075" name="3 Marcador de número de diapositiva"/>
          <p:cNvSpPr txBox="1">
            <a:spLocks noGrp="1"/>
          </p:cNvSpPr>
          <p:nvPr/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17" tIns="44558" rIns="89117" bIns="44558" anchor="b"/>
          <a:lstStyle/>
          <a:p>
            <a:pPr algn="r" defTabSz="890588"/>
            <a:fld id="{68DCC885-796E-4590-9BF0-ED6837685554}" type="slidenum">
              <a:rPr lang="es-AR" sz="1200"/>
              <a:pPr algn="r" defTabSz="890588"/>
              <a:t>18</a:t>
            </a:fld>
            <a:endParaRPr lang="es-AR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94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23" name="2 Marcador de notas"/>
          <p:cNvSpPr>
            <a:spLocks noGrp="1"/>
          </p:cNvSpPr>
          <p:nvPr>
            <p:ph type="body" idx="1"/>
          </p:nvPr>
        </p:nvSpPr>
        <p:spPr/>
        <p:txBody>
          <a:bodyPr lIns="89117" tIns="44558" rIns="89117" bIns="44558"/>
          <a:lstStyle/>
          <a:p>
            <a:pPr eaLnBrk="1" hangingPunct="1"/>
            <a:endParaRPr lang="es-ES" smtClean="0"/>
          </a:p>
        </p:txBody>
      </p:sp>
      <p:sp>
        <p:nvSpPr>
          <p:cNvPr id="491524" name="3 Marcador de número de diapositiva"/>
          <p:cNvSpPr txBox="1">
            <a:spLocks noGrp="1"/>
          </p:cNvSpPr>
          <p:nvPr/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17" tIns="44558" rIns="89117" bIns="44558" anchor="b"/>
          <a:lstStyle/>
          <a:p>
            <a:pPr algn="r" defTabSz="890588"/>
            <a:fld id="{883DE61A-675D-4D00-AD9A-D3BAED45C566}" type="slidenum">
              <a:rPr lang="es-AR" sz="1200"/>
              <a:pPr algn="r" defTabSz="890588"/>
              <a:t>21</a:t>
            </a:fld>
            <a:endParaRPr lang="es-A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3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4354" name="2 Marcador de notas"/>
          <p:cNvSpPr>
            <a:spLocks noGrp="1"/>
          </p:cNvSpPr>
          <p:nvPr>
            <p:ph type="body" idx="1"/>
          </p:nvPr>
        </p:nvSpPr>
        <p:spPr/>
        <p:txBody>
          <a:bodyPr lIns="89117" tIns="44558" rIns="89117" bIns="44558"/>
          <a:lstStyle/>
          <a:p>
            <a:pPr eaLnBrk="1" hangingPunct="1">
              <a:spcBef>
                <a:spcPct val="0"/>
              </a:spcBef>
            </a:pPr>
            <a:endParaRPr lang="es-ES" smtClean="0"/>
          </a:p>
        </p:txBody>
      </p:sp>
      <p:sp>
        <p:nvSpPr>
          <p:cNvPr id="484355" name="3 Marcador de número de diapositiva"/>
          <p:cNvSpPr txBox="1">
            <a:spLocks noGrp="1"/>
          </p:cNvSpPr>
          <p:nvPr/>
        </p:nvSpPr>
        <p:spPr bwMode="auto">
          <a:xfrm>
            <a:off x="3884613" y="8659813"/>
            <a:ext cx="297180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9117" tIns="44558" rIns="89117" bIns="44558" anchor="b"/>
          <a:lstStyle/>
          <a:p>
            <a:pPr algn="r" defTabSz="890588"/>
            <a:fld id="{976D9B44-7901-4B45-B711-65C37368C38A}" type="slidenum">
              <a:rPr lang="es-AR" sz="1200"/>
              <a:pPr algn="r" defTabSz="890588"/>
              <a:t>37</a:t>
            </a:fld>
            <a:endParaRPr lang="es-AR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7 Elipse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8 Elipse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13 Título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22" name="21 Subtítulo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6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35148D-D2A1-412F-B39F-03F0CBDAA25C}" type="datetime1">
              <a:rPr lang="es-AR"/>
              <a:pPr>
                <a:defRPr/>
              </a:pPr>
              <a:t>19/02/2013</a:t>
            </a:fld>
            <a:endParaRPr lang="es-AR"/>
          </a:p>
        </p:txBody>
      </p:sp>
      <p:sp>
        <p:nvSpPr>
          <p:cNvPr id="7" name="1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9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84941F5-20A8-405A-8796-1F70C21E9708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81D3B-CE1E-4296-8CAB-79F4D70C0183}" type="datetime1">
              <a:rPr lang="es-AR"/>
              <a:pPr>
                <a:defRPr/>
              </a:pPr>
              <a:t>19/02/2013</a:t>
            </a:fld>
            <a:endParaRPr lang="es-AR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8EA864-4D47-4067-AA95-6F6EDCFB357E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EADB9-D282-486B-8C46-4407E777448C}" type="datetime1">
              <a:rPr lang="es-AR"/>
              <a:pPr>
                <a:defRPr/>
              </a:pPr>
              <a:t>19/02/2013</a:t>
            </a:fld>
            <a:endParaRPr lang="es-AR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66F65-A64B-44D9-97D3-A7BD4DD6D450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46FA6-ABC3-43A3-B37A-84ED59AB1082}" type="datetime1">
              <a:rPr lang="es-AR"/>
              <a:pPr>
                <a:defRPr/>
              </a:pPr>
              <a:t>19/02/2013</a:t>
            </a:fld>
            <a:endParaRPr lang="es-AR"/>
          </a:p>
        </p:txBody>
      </p:sp>
      <p:sp>
        <p:nvSpPr>
          <p:cNvPr id="5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96B7C-6354-4545-A8D7-9F3D07616E66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6 Rectángulo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9 Rectángulo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7 Elipse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8 Elipse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6D0FA1-B285-4B25-932B-A9ADFD7E65E3}" type="datetime1">
              <a:rPr lang="es-AR"/>
              <a:pPr>
                <a:defRPr/>
              </a:pPr>
              <a:t>19/02/2013</a:t>
            </a:fld>
            <a:endParaRPr lang="es-AR"/>
          </a:p>
        </p:txBody>
      </p:sp>
      <p:sp>
        <p:nvSpPr>
          <p:cNvPr id="9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0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4C4EB7B-35E6-4877-92B9-E70E490F14BB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A9EB9-3B17-430A-B59D-DAB757802597}" type="datetime1">
              <a:rPr lang="es-AR"/>
              <a:pPr>
                <a:defRPr/>
              </a:pPr>
              <a:t>19/02/2013</a:t>
            </a:fld>
            <a:endParaRPr lang="es-AR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05225-47B4-45AA-9D11-75F73638C29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5EED2-78C9-4A40-9818-5130495FBD26}" type="datetime1">
              <a:rPr lang="es-AR"/>
              <a:pPr>
                <a:defRPr/>
              </a:pPr>
              <a:t>19/02/2013</a:t>
            </a:fld>
            <a:endParaRPr lang="es-AR"/>
          </a:p>
        </p:txBody>
      </p:sp>
      <p:sp>
        <p:nvSpPr>
          <p:cNvPr id="8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71306-28F4-403C-9420-4DA8442E02A1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074197-5FD1-46D3-A4FC-6483E9072B76}" type="datetime1">
              <a:rPr lang="es-AR"/>
              <a:pPr>
                <a:defRPr/>
              </a:pPr>
              <a:t>19/02/2013</a:t>
            </a:fld>
            <a:endParaRPr lang="es-AR"/>
          </a:p>
        </p:txBody>
      </p:sp>
      <p:sp>
        <p:nvSpPr>
          <p:cNvPr id="4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D33A7-EE50-4980-8532-6415A4D8CD49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4 Rectángulo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5 Rectángulo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6A134C-4F04-4A12-84FE-BCD81C24891C}" type="datetime1">
              <a:rPr lang="es-AR"/>
              <a:pPr>
                <a:defRPr/>
              </a:pPr>
              <a:t>19/02/2013</a:t>
            </a:fld>
            <a:endParaRPr lang="es-AR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7AEE99D-EB34-4F2A-A39D-E764918C693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2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6158D-4C0B-4DD5-BDE0-0DF80FB990C5}" type="datetime1">
              <a:rPr lang="es-AR"/>
              <a:pPr>
                <a:defRPr/>
              </a:pPr>
              <a:t>19/02/2013</a:t>
            </a:fld>
            <a:endParaRPr lang="es-AR"/>
          </a:p>
        </p:txBody>
      </p:sp>
      <p:sp>
        <p:nvSpPr>
          <p:cNvPr id="6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2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4FD9E-7860-4B30-B7C3-6D01D6EDB1CF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cs typeface="+mn-cs"/>
            </a:endParaRPr>
          </a:p>
        </p:txBody>
      </p:sp>
      <p:sp>
        <p:nvSpPr>
          <p:cNvPr id="6" name="8 Proceso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9 Proceso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93537D2-B4B1-4C7C-AA87-794672810055}" type="datetime1">
              <a:rPr lang="es-AR"/>
              <a:pPr>
                <a:defRPr/>
              </a:pPr>
              <a:t>19/02/2013</a:t>
            </a:fld>
            <a:endParaRPr lang="es-AR"/>
          </a:p>
        </p:txBody>
      </p:sp>
      <p:sp>
        <p:nvSpPr>
          <p:cNvPr id="9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10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746012D-0584-4A28-BB79-47472092B11A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ircular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7 Elipse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10 Anillo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11 Rectángulo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033" name="8 Marcador de texto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F1D6DFC-F99C-4F3A-86CE-2F8A1AB046DE}" type="datetime1">
              <a:rPr lang="es-AR"/>
              <a:pPr>
                <a:defRPr/>
              </a:pPr>
              <a:t>19/02/2013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B5A788"/>
                </a:solidFill>
                <a:latin typeface="Gill Sans MT" pitchFamily="34" charset="0"/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9E0DB81-1E4E-41D9-9C13-3D000364FD54}" type="slidenum">
              <a:rPr lang="es-AR"/>
              <a:pPr>
                <a:defRPr/>
              </a:pPr>
              <a:t>‹Nº›</a:t>
            </a:fld>
            <a:endParaRPr lang="es-AR"/>
          </a:p>
        </p:txBody>
      </p:sp>
      <p:sp>
        <p:nvSpPr>
          <p:cNvPr id="15" name="14 Rectángulo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9" r:id="rId3"/>
    <p:sldLayoutId id="2147483766" r:id="rId4"/>
    <p:sldLayoutId id="2147483765" r:id="rId5"/>
    <p:sldLayoutId id="2147483764" r:id="rId6"/>
    <p:sldLayoutId id="2147483770" r:id="rId7"/>
    <p:sldLayoutId id="2147483763" r:id="rId8"/>
    <p:sldLayoutId id="2147483771" r:id="rId9"/>
    <p:sldLayoutId id="2147483762" r:id="rId10"/>
    <p:sldLayoutId id="2147483761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11.bin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7.bin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29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32.bin"/><Relationship Id="rId4" Type="http://schemas.openxmlformats.org/officeDocument/2006/relationships/oleObject" Target="../embeddings/oleObject31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4 CuadroTexto"/>
          <p:cNvSpPr txBox="1">
            <a:spLocks noChangeArrowheads="1"/>
          </p:cNvSpPr>
          <p:nvPr/>
        </p:nvSpPr>
        <p:spPr bwMode="auto">
          <a:xfrm>
            <a:off x="1071563" y="2379663"/>
            <a:ext cx="80010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AR" sz="2800" b="1">
                <a:solidFill>
                  <a:srgbClr val="0000FF"/>
                </a:solidFill>
                <a:latin typeface="Arial Rounded MT Bold" pitchFamily="34" charset="0"/>
                <a:cs typeface="Estrangelo Edessa" pitchFamily="66" charset="0"/>
              </a:rPr>
              <a:t>Zeolitas modificadas usadas como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s-AR" sz="2800" b="1">
                <a:solidFill>
                  <a:srgbClr val="0000FF"/>
                </a:solidFill>
                <a:latin typeface="Arial Rounded MT Bold" pitchFamily="34" charset="0"/>
                <a:cs typeface="Estrangelo Edessa" pitchFamily="66" charset="0"/>
              </a:rPr>
              <a:t>trampa de  Hidrocarburos </a:t>
            </a:r>
          </a:p>
        </p:txBody>
      </p:sp>
      <p:sp>
        <p:nvSpPr>
          <p:cNvPr id="14338" name="5 CuadroTexto"/>
          <p:cNvSpPr txBox="1">
            <a:spLocks noChangeArrowheads="1"/>
          </p:cNvSpPr>
          <p:nvPr/>
        </p:nvSpPr>
        <p:spPr bwMode="auto">
          <a:xfrm>
            <a:off x="3652838" y="4149725"/>
            <a:ext cx="183832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600" b="1">
                <a:latin typeface="Gill Sans MT" pitchFamily="34" charset="0"/>
              </a:rPr>
              <a:t>Alicia Boix</a:t>
            </a:r>
          </a:p>
        </p:txBody>
      </p:sp>
      <p:sp>
        <p:nvSpPr>
          <p:cNvPr id="14339" name="6 CuadroTexto"/>
          <p:cNvSpPr txBox="1">
            <a:spLocks noChangeArrowheads="1"/>
          </p:cNvSpPr>
          <p:nvPr/>
        </p:nvSpPr>
        <p:spPr bwMode="auto">
          <a:xfrm>
            <a:off x="1841500" y="5500688"/>
            <a:ext cx="539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AR" i="1">
                <a:latin typeface="Gill Sans MT" pitchFamily="34" charset="0"/>
              </a:rPr>
              <a:t>2</a:t>
            </a:r>
            <a:r>
              <a:rPr lang="es-AR" i="1" baseline="30000">
                <a:latin typeface="Gill Sans MT" pitchFamily="34" charset="0"/>
              </a:rPr>
              <a:t>do </a:t>
            </a:r>
            <a:r>
              <a:rPr lang="es-AR" i="1">
                <a:latin typeface="Gill Sans MT" pitchFamily="34" charset="0"/>
              </a:rPr>
              <a:t>Simposio sobre Adsorción, Adsorbentes y sus Aplicaciones</a:t>
            </a:r>
          </a:p>
          <a:p>
            <a:pPr algn="ctr"/>
            <a:r>
              <a:rPr lang="es-AR" i="1">
                <a:latin typeface="Gill Sans MT" pitchFamily="34" charset="0"/>
              </a:rPr>
              <a:t>San Luis, 21 de Febrero de 2013</a:t>
            </a:r>
            <a:endParaRPr lang="es-AR" i="1" baseline="30000">
              <a:latin typeface="Gill Sans MT" pitchFamily="34" charset="0"/>
            </a:endParaRPr>
          </a:p>
        </p:txBody>
      </p:sp>
      <p:grpSp>
        <p:nvGrpSpPr>
          <p:cNvPr id="14340" name="10 Grupo"/>
          <p:cNvGrpSpPr>
            <a:grpSpLocks/>
          </p:cNvGrpSpPr>
          <p:nvPr/>
        </p:nvGrpSpPr>
        <p:grpSpPr bwMode="auto">
          <a:xfrm>
            <a:off x="3281363" y="214313"/>
            <a:ext cx="3827462" cy="1217612"/>
            <a:chOff x="1655065" y="225216"/>
            <a:chExt cx="5733710" cy="1217835"/>
          </a:xfrm>
        </p:grpSpPr>
        <p:sp>
          <p:nvSpPr>
            <p:cNvPr id="14344" name="3 CuadroTexto"/>
            <p:cNvSpPr txBox="1">
              <a:spLocks noChangeArrowheads="1"/>
            </p:cNvSpPr>
            <p:nvPr/>
          </p:nvSpPr>
          <p:spPr bwMode="auto">
            <a:xfrm>
              <a:off x="1732903" y="225216"/>
              <a:ext cx="557803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AR" b="1">
                  <a:latin typeface="Gill Sans MT" pitchFamily="34" charset="0"/>
                </a:rPr>
                <a:t>Universidad Nacional del Litoral </a:t>
              </a:r>
            </a:p>
            <a:p>
              <a:pPr algn="ctr"/>
              <a:r>
                <a:rPr lang="es-AR" b="1">
                  <a:latin typeface="Gill Sans MT" pitchFamily="34" charset="0"/>
                </a:rPr>
                <a:t>Facultad de Ingeniería Química</a:t>
              </a:r>
            </a:p>
          </p:txBody>
        </p:sp>
        <p:sp>
          <p:nvSpPr>
            <p:cNvPr id="14345" name="7 CuadroTexto"/>
            <p:cNvSpPr txBox="1">
              <a:spLocks noChangeArrowheads="1"/>
            </p:cNvSpPr>
            <p:nvPr/>
          </p:nvSpPr>
          <p:spPr bwMode="auto">
            <a:xfrm>
              <a:off x="1655065" y="796720"/>
              <a:ext cx="573371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AR">
                  <a:latin typeface="Gill Sans MT" pitchFamily="34" charset="0"/>
                </a:rPr>
                <a:t>Instituto de Investigaciones en Catálisis</a:t>
              </a:r>
            </a:p>
            <a:p>
              <a:pPr algn="ctr"/>
              <a:r>
                <a:rPr lang="es-AR">
                  <a:latin typeface="Gill Sans MT" pitchFamily="34" charset="0"/>
                </a:rPr>
                <a:t> y Petroquímica (INCAPE)</a:t>
              </a:r>
              <a:r>
                <a:rPr lang="es-AR" b="1">
                  <a:latin typeface="Gill Sans MT" pitchFamily="34" charset="0"/>
                </a:rPr>
                <a:t> </a:t>
              </a:r>
            </a:p>
          </p:txBody>
        </p:sp>
      </p:grpSp>
      <p:pic>
        <p:nvPicPr>
          <p:cNvPr id="14341" name="8 Imagen" descr="fiq-un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5538" y="238125"/>
            <a:ext cx="2160587" cy="1081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12" name="11 Conector recto"/>
          <p:cNvCxnSpPr/>
          <p:nvPr/>
        </p:nvCxnSpPr>
        <p:spPr>
          <a:xfrm>
            <a:off x="1643063" y="1500188"/>
            <a:ext cx="6715125" cy="0"/>
          </a:xfrm>
          <a:prstGeom prst="line">
            <a:avLst/>
          </a:prstGeom>
          <a:ln w="28575"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3" name="Picture 1" descr="logo-inca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188" y="214313"/>
            <a:ext cx="1655762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CuadroTexto"/>
          <p:cNvSpPr txBox="1"/>
          <p:nvPr/>
        </p:nvSpPr>
        <p:spPr>
          <a:xfrm>
            <a:off x="1146175" y="2474913"/>
            <a:ext cx="2346325" cy="9540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latin typeface="+mn-lt"/>
                <a:cs typeface="+mn-cs"/>
              </a:rPr>
              <a:t>Intercambio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latin typeface="+mn-lt"/>
                <a:cs typeface="+mn-cs"/>
              </a:rPr>
              <a:t>Iónico</a:t>
            </a:r>
          </a:p>
        </p:txBody>
      </p:sp>
      <p:grpSp>
        <p:nvGrpSpPr>
          <p:cNvPr id="25602" name="Group 25"/>
          <p:cNvGrpSpPr>
            <a:grpSpLocks/>
          </p:cNvGrpSpPr>
          <p:nvPr/>
        </p:nvGrpSpPr>
        <p:grpSpPr bwMode="auto">
          <a:xfrm>
            <a:off x="3708400" y="3032125"/>
            <a:ext cx="4057650" cy="396875"/>
            <a:chOff x="2728" y="1627"/>
            <a:chExt cx="2556" cy="250"/>
          </a:xfrm>
        </p:grpSpPr>
        <p:sp>
          <p:nvSpPr>
            <p:cNvPr id="25620" name="31 CuadroTexto"/>
            <p:cNvSpPr txBox="1">
              <a:spLocks noChangeArrowheads="1"/>
            </p:cNvSpPr>
            <p:nvPr/>
          </p:nvSpPr>
          <p:spPr bwMode="auto">
            <a:xfrm>
              <a:off x="2728" y="1627"/>
              <a:ext cx="123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000" b="1">
                  <a:latin typeface="Gill Sans MT" pitchFamily="34" charset="0"/>
                </a:rPr>
                <a:t>Co(CH</a:t>
              </a:r>
              <a:r>
                <a:rPr lang="es-AR" sz="2000" b="1" baseline="-25000">
                  <a:latin typeface="Gill Sans MT" pitchFamily="34" charset="0"/>
                </a:rPr>
                <a:t>3</a:t>
              </a:r>
              <a:r>
                <a:rPr lang="es-AR" sz="2000" b="1">
                  <a:latin typeface="Gill Sans MT" pitchFamily="34" charset="0"/>
                </a:rPr>
                <a:t>COO)</a:t>
              </a:r>
              <a:r>
                <a:rPr lang="es-AR" sz="2000" b="1" baseline="-25000">
                  <a:latin typeface="Gill Sans MT" pitchFamily="34" charset="0"/>
                </a:rPr>
                <a:t>2</a:t>
              </a:r>
            </a:p>
          </p:txBody>
        </p:sp>
        <p:sp>
          <p:nvSpPr>
            <p:cNvPr id="25621" name="33 CuadroTexto"/>
            <p:cNvSpPr txBox="1">
              <a:spLocks noChangeArrowheads="1"/>
            </p:cNvSpPr>
            <p:nvPr/>
          </p:nvSpPr>
          <p:spPr bwMode="auto">
            <a:xfrm>
              <a:off x="4465" y="1627"/>
              <a:ext cx="8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000" b="1">
                  <a:solidFill>
                    <a:srgbClr val="0000FF"/>
                  </a:solidFill>
                  <a:latin typeface="Gill Sans MT" pitchFamily="34" charset="0"/>
                </a:rPr>
                <a:t>Co(2,9)M</a:t>
              </a:r>
            </a:p>
          </p:txBody>
        </p:sp>
        <p:cxnSp>
          <p:nvCxnSpPr>
            <p:cNvPr id="2" name="67 Conector recto de flecha"/>
            <p:cNvCxnSpPr>
              <a:stCxn id="24590" idx="3"/>
              <a:endCxn id="24592" idx="1"/>
            </p:cNvCxnSpPr>
            <p:nvPr/>
          </p:nvCxnSpPr>
          <p:spPr>
            <a:xfrm>
              <a:off x="4014" y="1752"/>
              <a:ext cx="373" cy="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03" name="Group 26"/>
          <p:cNvGrpSpPr>
            <a:grpSpLocks/>
          </p:cNvGrpSpPr>
          <p:nvPr/>
        </p:nvGrpSpPr>
        <p:grpSpPr bwMode="auto">
          <a:xfrm>
            <a:off x="3708400" y="3933825"/>
            <a:ext cx="3836988" cy="1368425"/>
            <a:chOff x="2822" y="2024"/>
            <a:chExt cx="2417" cy="862"/>
          </a:xfrm>
        </p:grpSpPr>
        <p:sp>
          <p:nvSpPr>
            <p:cNvPr id="25615" name="32 CuadroTexto"/>
            <p:cNvSpPr txBox="1">
              <a:spLocks noChangeArrowheads="1"/>
            </p:cNvSpPr>
            <p:nvPr/>
          </p:nvSpPr>
          <p:spPr bwMode="auto">
            <a:xfrm>
              <a:off x="2822" y="2318"/>
              <a:ext cx="78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000" b="1">
                  <a:latin typeface="Gill Sans MT" pitchFamily="34" charset="0"/>
                </a:rPr>
                <a:t>Ag(NO</a:t>
              </a:r>
              <a:r>
                <a:rPr lang="es-AR" sz="2000" b="1" baseline="-25000">
                  <a:latin typeface="Gill Sans MT" pitchFamily="34" charset="0"/>
                </a:rPr>
                <a:t>3</a:t>
              </a:r>
              <a:r>
                <a:rPr lang="es-AR" sz="2000" b="1">
                  <a:latin typeface="Gill Sans MT" pitchFamily="34" charset="0"/>
                </a:rPr>
                <a:t>)</a:t>
              </a:r>
            </a:p>
          </p:txBody>
        </p:sp>
        <p:sp>
          <p:nvSpPr>
            <p:cNvPr id="25616" name="36 CuadroTexto"/>
            <p:cNvSpPr txBox="1">
              <a:spLocks noChangeArrowheads="1"/>
            </p:cNvSpPr>
            <p:nvPr/>
          </p:nvSpPr>
          <p:spPr bwMode="auto">
            <a:xfrm>
              <a:off x="4423" y="2636"/>
              <a:ext cx="7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000" b="1">
                  <a:solidFill>
                    <a:srgbClr val="0000FF"/>
                  </a:solidFill>
                  <a:latin typeface="Gill Sans MT" pitchFamily="34" charset="0"/>
                </a:rPr>
                <a:t>Ag(15)M</a:t>
              </a:r>
            </a:p>
          </p:txBody>
        </p:sp>
        <p:sp>
          <p:nvSpPr>
            <p:cNvPr id="25617" name="37 CuadroTexto"/>
            <p:cNvSpPr txBox="1">
              <a:spLocks noChangeArrowheads="1"/>
            </p:cNvSpPr>
            <p:nvPr/>
          </p:nvSpPr>
          <p:spPr bwMode="auto">
            <a:xfrm>
              <a:off x="4469" y="2318"/>
              <a:ext cx="77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000" b="1">
                  <a:solidFill>
                    <a:srgbClr val="0000FF"/>
                  </a:solidFill>
                  <a:latin typeface="Gill Sans MT" pitchFamily="34" charset="0"/>
                </a:rPr>
                <a:t>Ag(10)M</a:t>
              </a:r>
            </a:p>
          </p:txBody>
        </p:sp>
        <p:sp>
          <p:nvSpPr>
            <p:cNvPr id="25618" name="38 CuadroTexto"/>
            <p:cNvSpPr txBox="1">
              <a:spLocks noChangeArrowheads="1"/>
            </p:cNvSpPr>
            <p:nvPr/>
          </p:nvSpPr>
          <p:spPr bwMode="auto">
            <a:xfrm>
              <a:off x="4460" y="2024"/>
              <a:ext cx="68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000" b="1">
                  <a:solidFill>
                    <a:srgbClr val="0000FF"/>
                  </a:solidFill>
                  <a:latin typeface="Gill Sans MT" pitchFamily="34" charset="0"/>
                </a:rPr>
                <a:t>Ag(5)M</a:t>
              </a:r>
            </a:p>
          </p:txBody>
        </p:sp>
        <p:cxnSp>
          <p:nvCxnSpPr>
            <p:cNvPr id="72" name="71 Conector recto de flecha"/>
            <p:cNvCxnSpPr>
              <a:stCxn id="25615" idx="3"/>
              <a:endCxn id="25617" idx="1"/>
            </p:cNvCxnSpPr>
            <p:nvPr/>
          </p:nvCxnSpPr>
          <p:spPr>
            <a:xfrm>
              <a:off x="3606" y="2443"/>
              <a:ext cx="863" cy="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604" name="Group 24"/>
          <p:cNvGrpSpPr>
            <a:grpSpLocks/>
          </p:cNvGrpSpPr>
          <p:nvPr/>
        </p:nvGrpSpPr>
        <p:grpSpPr bwMode="auto">
          <a:xfrm>
            <a:off x="3708400" y="1052513"/>
            <a:ext cx="3960813" cy="1401762"/>
            <a:chOff x="2738" y="663"/>
            <a:chExt cx="2495" cy="883"/>
          </a:xfrm>
        </p:grpSpPr>
        <p:sp>
          <p:nvSpPr>
            <p:cNvPr id="25610" name="31 CuadroTexto"/>
            <p:cNvSpPr txBox="1">
              <a:spLocks noChangeArrowheads="1"/>
            </p:cNvSpPr>
            <p:nvPr/>
          </p:nvSpPr>
          <p:spPr bwMode="auto">
            <a:xfrm>
              <a:off x="2738" y="981"/>
              <a:ext cx="114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000" b="1">
                  <a:latin typeface="Gill Sans MT" pitchFamily="34" charset="0"/>
                </a:rPr>
                <a:t>Cs(CH</a:t>
              </a:r>
              <a:r>
                <a:rPr lang="es-AR" sz="2000" b="1" baseline="-25000">
                  <a:latin typeface="Gill Sans MT" pitchFamily="34" charset="0"/>
                </a:rPr>
                <a:t>3</a:t>
              </a:r>
              <a:r>
                <a:rPr lang="es-AR" sz="2000" b="1">
                  <a:latin typeface="Gill Sans MT" pitchFamily="34" charset="0"/>
                </a:rPr>
                <a:t>COO)</a:t>
              </a:r>
              <a:endParaRPr lang="es-AR" sz="2000" b="1" baseline="-25000">
                <a:latin typeface="Gill Sans MT" pitchFamily="34" charset="0"/>
              </a:endParaRPr>
            </a:p>
          </p:txBody>
        </p:sp>
        <p:cxnSp>
          <p:nvCxnSpPr>
            <p:cNvPr id="68" name="67 Conector recto de flecha"/>
            <p:cNvCxnSpPr>
              <a:stCxn id="24590" idx="3"/>
              <a:endCxn id="24592" idx="1"/>
            </p:cNvCxnSpPr>
            <p:nvPr/>
          </p:nvCxnSpPr>
          <p:spPr>
            <a:xfrm>
              <a:off x="3969" y="1117"/>
              <a:ext cx="373" cy="0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612" name="36 CuadroTexto"/>
            <p:cNvSpPr txBox="1">
              <a:spLocks noChangeArrowheads="1"/>
            </p:cNvSpPr>
            <p:nvPr/>
          </p:nvSpPr>
          <p:spPr bwMode="auto">
            <a:xfrm>
              <a:off x="4484" y="1296"/>
              <a:ext cx="74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sz="2000" b="1">
                  <a:solidFill>
                    <a:srgbClr val="0000FF"/>
                  </a:solidFill>
                  <a:latin typeface="Gill Sans MT" pitchFamily="34" charset="0"/>
                </a:rPr>
                <a:t>Cs(19)M</a:t>
              </a:r>
            </a:p>
          </p:txBody>
        </p:sp>
        <p:sp>
          <p:nvSpPr>
            <p:cNvPr id="25613" name="37 CuadroTexto"/>
            <p:cNvSpPr txBox="1">
              <a:spLocks noChangeArrowheads="1"/>
            </p:cNvSpPr>
            <p:nvPr/>
          </p:nvSpPr>
          <p:spPr bwMode="auto">
            <a:xfrm>
              <a:off x="4468" y="981"/>
              <a:ext cx="6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000" b="1">
                  <a:solidFill>
                    <a:srgbClr val="0000FF"/>
                  </a:solidFill>
                  <a:latin typeface="Gill Sans MT" pitchFamily="34" charset="0"/>
                </a:rPr>
                <a:t>Cs(7)M</a:t>
              </a:r>
            </a:p>
          </p:txBody>
        </p:sp>
        <p:sp>
          <p:nvSpPr>
            <p:cNvPr id="25614" name="38 CuadroTexto"/>
            <p:cNvSpPr txBox="1">
              <a:spLocks noChangeArrowheads="1"/>
            </p:cNvSpPr>
            <p:nvPr/>
          </p:nvSpPr>
          <p:spPr bwMode="auto">
            <a:xfrm>
              <a:off x="4468" y="663"/>
              <a:ext cx="6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000" b="1">
                  <a:solidFill>
                    <a:srgbClr val="0000FF"/>
                  </a:solidFill>
                  <a:latin typeface="Gill Sans MT" pitchFamily="34" charset="0"/>
                </a:rPr>
                <a:t>Cs(2)M</a:t>
              </a:r>
            </a:p>
          </p:txBody>
        </p:sp>
      </p:grpSp>
      <p:sp>
        <p:nvSpPr>
          <p:cNvPr id="19" name="18 Rectángulo"/>
          <p:cNvSpPr/>
          <p:nvPr/>
        </p:nvSpPr>
        <p:spPr>
          <a:xfrm>
            <a:off x="721541" y="81997"/>
            <a:ext cx="5717591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latin typeface="+mn-lt"/>
                <a:cs typeface="+mn-cs"/>
              </a:rPr>
              <a:t>Preparación de materiales </a:t>
            </a:r>
          </a:p>
        </p:txBody>
      </p:sp>
      <p:sp>
        <p:nvSpPr>
          <p:cNvPr id="8" name="7 Cerrar llave"/>
          <p:cNvSpPr/>
          <p:nvPr/>
        </p:nvSpPr>
        <p:spPr>
          <a:xfrm>
            <a:off x="7667625" y="1179513"/>
            <a:ext cx="623888" cy="2033587"/>
          </a:xfrm>
          <a:prstGeom prst="rightBrac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7" name="26 Cerrar llave"/>
          <p:cNvSpPr/>
          <p:nvPr/>
        </p:nvSpPr>
        <p:spPr>
          <a:xfrm>
            <a:off x="7596188" y="3429000"/>
            <a:ext cx="622300" cy="1728788"/>
          </a:xfrm>
          <a:prstGeom prst="rightBrac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5608" name="38 CuadroTexto"/>
          <p:cNvSpPr txBox="1">
            <a:spLocks noChangeArrowheads="1"/>
          </p:cNvSpPr>
          <p:nvPr/>
        </p:nvSpPr>
        <p:spPr bwMode="auto">
          <a:xfrm>
            <a:off x="8094663" y="2092325"/>
            <a:ext cx="10683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b="1">
                <a:latin typeface="Gill Sans MT" pitchFamily="34" charset="0"/>
              </a:rPr>
              <a:t>CoCsM</a:t>
            </a:r>
          </a:p>
        </p:txBody>
      </p:sp>
      <p:sp>
        <p:nvSpPr>
          <p:cNvPr id="25609" name="38 CuadroTexto"/>
          <p:cNvSpPr txBox="1">
            <a:spLocks noChangeArrowheads="1"/>
          </p:cNvSpPr>
          <p:nvPr/>
        </p:nvSpPr>
        <p:spPr bwMode="auto">
          <a:xfrm>
            <a:off x="8027988" y="4252913"/>
            <a:ext cx="11017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b="1">
                <a:latin typeface="Gill Sans MT" pitchFamily="34" charset="0"/>
              </a:rPr>
              <a:t>CoAgM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4" name="Object 29"/>
          <p:cNvGraphicFramePr>
            <a:graphicFrameLocks noChangeAspect="1"/>
          </p:cNvGraphicFramePr>
          <p:nvPr/>
        </p:nvGraphicFramePr>
        <p:xfrm>
          <a:off x="1214438" y="1387475"/>
          <a:ext cx="7632700" cy="5399088"/>
        </p:xfrm>
        <a:graphic>
          <a:graphicData uri="http://schemas.openxmlformats.org/presentationml/2006/ole">
            <p:oleObj spid="_x0000_s39965" name="Graph" r:id="rId3" imgW="4276800" imgH="3025440" progId="Origin50.Graph">
              <p:embed/>
            </p:oleObj>
          </a:graphicData>
        </a:graphic>
      </p:graphicFrame>
      <p:graphicFrame>
        <p:nvGraphicFramePr>
          <p:cNvPr id="39940" name="Object 30"/>
          <p:cNvGraphicFramePr>
            <a:graphicFrameLocks noChangeAspect="1"/>
          </p:cNvGraphicFramePr>
          <p:nvPr/>
        </p:nvGraphicFramePr>
        <p:xfrm>
          <a:off x="1214438" y="1387475"/>
          <a:ext cx="7632700" cy="5399088"/>
        </p:xfrm>
        <a:graphic>
          <a:graphicData uri="http://schemas.openxmlformats.org/presentationml/2006/ole">
            <p:oleObj spid="_x0000_s39966" name="Graph" r:id="rId4" imgW="4276800" imgH="3025440" progId="Origin50.Graph">
              <p:embed/>
            </p:oleObj>
          </a:graphicData>
        </a:graphic>
      </p:graphicFrame>
      <p:grpSp>
        <p:nvGrpSpPr>
          <p:cNvPr id="57" name="56 Grupo"/>
          <p:cNvGrpSpPr>
            <a:grpSpLocks/>
          </p:cNvGrpSpPr>
          <p:nvPr/>
        </p:nvGrpSpPr>
        <p:grpSpPr bwMode="auto">
          <a:xfrm>
            <a:off x="3316288" y="2339975"/>
            <a:ext cx="1228725" cy="3187700"/>
            <a:chOff x="3316496" y="2339500"/>
            <a:chExt cx="1229058" cy="3188097"/>
          </a:xfrm>
        </p:grpSpPr>
        <p:cxnSp>
          <p:nvCxnSpPr>
            <p:cNvPr id="54" name="53 Conector recto"/>
            <p:cNvCxnSpPr/>
            <p:nvPr/>
          </p:nvCxnSpPr>
          <p:spPr>
            <a:xfrm rot="5400000">
              <a:off x="3218885" y="4969491"/>
              <a:ext cx="643018" cy="41921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48 Conector recto"/>
            <p:cNvCxnSpPr/>
            <p:nvPr/>
          </p:nvCxnSpPr>
          <p:spPr>
            <a:xfrm rot="5400000">
              <a:off x="3247473" y="4113716"/>
              <a:ext cx="711289" cy="49067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46 Conector recto"/>
            <p:cNvCxnSpPr/>
            <p:nvPr/>
          </p:nvCxnSpPr>
          <p:spPr>
            <a:xfrm rot="5400000">
              <a:off x="3247479" y="3685032"/>
              <a:ext cx="782735" cy="56212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45 Conector recto"/>
            <p:cNvCxnSpPr/>
            <p:nvPr/>
          </p:nvCxnSpPr>
          <p:spPr>
            <a:xfrm rot="5400000">
              <a:off x="3214932" y="3244440"/>
              <a:ext cx="863708" cy="64787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001" name="55 Grupo"/>
            <p:cNvGrpSpPr>
              <a:grpSpLocks/>
            </p:cNvGrpSpPr>
            <p:nvPr/>
          </p:nvGrpSpPr>
          <p:grpSpPr bwMode="auto">
            <a:xfrm>
              <a:off x="3316496" y="2339500"/>
              <a:ext cx="1229058" cy="3188097"/>
              <a:chOff x="3316496" y="2339500"/>
              <a:chExt cx="1229058" cy="3188097"/>
            </a:xfrm>
          </p:grpSpPr>
          <p:grpSp>
            <p:nvGrpSpPr>
              <p:cNvPr id="40002" name="54 Grupo"/>
              <p:cNvGrpSpPr>
                <a:grpSpLocks/>
              </p:cNvGrpSpPr>
              <p:nvPr/>
            </p:nvGrpSpPr>
            <p:grpSpPr bwMode="auto">
              <a:xfrm>
                <a:off x="3316496" y="2339500"/>
                <a:ext cx="1229058" cy="3188097"/>
                <a:chOff x="3316496" y="2339500"/>
                <a:chExt cx="1229058" cy="3188097"/>
              </a:xfrm>
            </p:grpSpPr>
            <p:grpSp>
              <p:nvGrpSpPr>
                <p:cNvPr id="40004" name="36 Grupo"/>
                <p:cNvGrpSpPr>
                  <a:grpSpLocks/>
                </p:cNvGrpSpPr>
                <p:nvPr/>
              </p:nvGrpSpPr>
              <p:grpSpPr bwMode="auto">
                <a:xfrm>
                  <a:off x="3321976" y="2339500"/>
                  <a:ext cx="1223578" cy="3188097"/>
                  <a:chOff x="3321976" y="2339500"/>
                  <a:chExt cx="1223578" cy="3188097"/>
                </a:xfrm>
              </p:grpSpPr>
              <p:cxnSp>
                <p:nvCxnSpPr>
                  <p:cNvPr id="34" name="33 Conector recto"/>
                  <p:cNvCxnSpPr/>
                  <p:nvPr/>
                </p:nvCxnSpPr>
                <p:spPr>
                  <a:xfrm rot="5400000">
                    <a:off x="1737531" y="3943869"/>
                    <a:ext cx="3167456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35 Conector recto"/>
                  <p:cNvCxnSpPr/>
                  <p:nvPr/>
                </p:nvCxnSpPr>
                <p:spPr>
                  <a:xfrm>
                    <a:off x="3356193" y="2339500"/>
                    <a:ext cx="1189361" cy="0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39" name="38 Conector recto"/>
                <p:cNvCxnSpPr/>
                <p:nvPr/>
              </p:nvCxnSpPr>
              <p:spPr>
                <a:xfrm rot="5400000">
                  <a:off x="3322085" y="2392662"/>
                  <a:ext cx="428678" cy="35728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39 Conector recto"/>
                <p:cNvCxnSpPr/>
                <p:nvPr/>
              </p:nvCxnSpPr>
              <p:spPr>
                <a:xfrm rot="5400000">
                  <a:off x="3226841" y="2446620"/>
                  <a:ext cx="863708" cy="68439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42 Conector recto"/>
                <p:cNvCxnSpPr/>
                <p:nvPr/>
              </p:nvCxnSpPr>
              <p:spPr>
                <a:xfrm rot="5400000">
                  <a:off x="3210987" y="2495820"/>
                  <a:ext cx="1214588" cy="936879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50 Conector recto"/>
              <p:cNvCxnSpPr/>
              <p:nvPr/>
            </p:nvCxnSpPr>
            <p:spPr>
              <a:xfrm rot="5400000">
                <a:off x="3245880" y="4540812"/>
                <a:ext cx="643018" cy="41921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9939" name="Object 31"/>
          <p:cNvGraphicFramePr>
            <a:graphicFrameLocks noChangeAspect="1"/>
          </p:cNvGraphicFramePr>
          <p:nvPr/>
        </p:nvGraphicFramePr>
        <p:xfrm>
          <a:off x="1214438" y="1387475"/>
          <a:ext cx="7632700" cy="5399088"/>
        </p:xfrm>
        <a:graphic>
          <a:graphicData uri="http://schemas.openxmlformats.org/presentationml/2006/ole">
            <p:oleObj spid="_x0000_s39967" name="Graph" r:id="rId5" imgW="4276800" imgH="3025440" progId="Origin50.Graph">
              <p:embed/>
            </p:oleObj>
          </a:graphicData>
        </a:graphic>
      </p:graphicFrame>
      <p:graphicFrame>
        <p:nvGraphicFramePr>
          <p:cNvPr id="39942" name="Object 32"/>
          <p:cNvGraphicFramePr>
            <a:graphicFrameLocks noChangeAspect="1"/>
          </p:cNvGraphicFramePr>
          <p:nvPr/>
        </p:nvGraphicFramePr>
        <p:xfrm>
          <a:off x="1214438" y="1387475"/>
          <a:ext cx="7632700" cy="5399088"/>
        </p:xfrm>
        <a:graphic>
          <a:graphicData uri="http://schemas.openxmlformats.org/presentationml/2006/ole">
            <p:oleObj spid="_x0000_s39968" name="Graph" r:id="rId6" imgW="4276800" imgH="3025440" progId="Origin50.Graph">
              <p:embed/>
            </p:oleObj>
          </a:graphicData>
        </a:graphic>
      </p:graphicFrame>
      <p:sp>
        <p:nvSpPr>
          <p:cNvPr id="39970" name="22 CuadroTexto"/>
          <p:cNvSpPr txBox="1">
            <a:spLocks noChangeArrowheads="1"/>
          </p:cNvSpPr>
          <p:nvPr/>
        </p:nvSpPr>
        <p:spPr bwMode="auto">
          <a:xfrm>
            <a:off x="1047750" y="714375"/>
            <a:ext cx="809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Evaluación de la adsorción y retención de C</a:t>
            </a:r>
            <a:r>
              <a:rPr lang="es-AR" sz="2400" b="1" baseline="-25000">
                <a:solidFill>
                  <a:srgbClr val="0000FF"/>
                </a:solidFill>
                <a:latin typeface="Gill Sans MT" pitchFamily="34" charset="0"/>
              </a:rPr>
              <a:t>7</a:t>
            </a:r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H</a:t>
            </a:r>
            <a:r>
              <a:rPr lang="es-AR" sz="2400" b="1" baseline="-25000">
                <a:solidFill>
                  <a:srgbClr val="0000FF"/>
                </a:solidFill>
                <a:latin typeface="Gill Sans MT" pitchFamily="34" charset="0"/>
              </a:rPr>
              <a:t>8</a:t>
            </a:r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 o C</a:t>
            </a:r>
            <a:r>
              <a:rPr lang="es-AR" sz="2400" b="1" baseline="-25000">
                <a:solidFill>
                  <a:srgbClr val="0000FF"/>
                </a:solidFill>
                <a:latin typeface="Gill Sans MT" pitchFamily="34" charset="0"/>
              </a:rPr>
              <a:t>4</a:t>
            </a:r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H</a:t>
            </a:r>
            <a:r>
              <a:rPr lang="es-AR" sz="2400" b="1" baseline="-25000">
                <a:solidFill>
                  <a:srgbClr val="0000FF"/>
                </a:solidFill>
                <a:latin typeface="Gill Sans MT" pitchFamily="34" charset="0"/>
              </a:rPr>
              <a:t>10</a:t>
            </a:r>
          </a:p>
        </p:txBody>
      </p:sp>
      <p:sp>
        <p:nvSpPr>
          <p:cNvPr id="3997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Gill Sans MT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1000100" y="6470"/>
            <a:ext cx="4665060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latin typeface="+mn-lt"/>
                <a:cs typeface="+mn-cs"/>
              </a:rPr>
              <a:t>Materiales y Métodos</a:t>
            </a:r>
          </a:p>
        </p:txBody>
      </p:sp>
      <p:grpSp>
        <p:nvGrpSpPr>
          <p:cNvPr id="25" name="24 Grupo"/>
          <p:cNvGrpSpPr>
            <a:grpSpLocks/>
          </p:cNvGrpSpPr>
          <p:nvPr/>
        </p:nvGrpSpPr>
        <p:grpSpPr bwMode="auto">
          <a:xfrm>
            <a:off x="2000250" y="1214438"/>
            <a:ext cx="6335713" cy="400050"/>
            <a:chOff x="2000232" y="1500174"/>
            <a:chExt cx="6335682" cy="400110"/>
          </a:xfrm>
        </p:grpSpPr>
        <p:sp>
          <p:nvSpPr>
            <p:cNvPr id="39994" name="20 CuadroTexto"/>
            <p:cNvSpPr txBox="1">
              <a:spLocks noChangeArrowheads="1"/>
            </p:cNvSpPr>
            <p:nvPr/>
          </p:nvSpPr>
          <p:spPr bwMode="auto">
            <a:xfrm>
              <a:off x="2000232" y="1500174"/>
              <a:ext cx="217078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000" b="1">
                  <a:latin typeface="Gill Sans MT" pitchFamily="34" charset="0"/>
                </a:rPr>
                <a:t>Sistema de Flujo</a:t>
              </a:r>
            </a:p>
          </p:txBody>
        </p:sp>
        <p:sp>
          <p:nvSpPr>
            <p:cNvPr id="22" name="21 Flecha derecha"/>
            <p:cNvSpPr/>
            <p:nvPr/>
          </p:nvSpPr>
          <p:spPr>
            <a:xfrm>
              <a:off x="4214784" y="1643070"/>
              <a:ext cx="928682" cy="142896"/>
            </a:xfrm>
            <a:prstGeom prst="rightArrow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39996" name="23 CuadroTexto"/>
            <p:cNvSpPr txBox="1">
              <a:spLocks noChangeArrowheads="1"/>
            </p:cNvSpPr>
            <p:nvPr/>
          </p:nvSpPr>
          <p:spPr bwMode="auto">
            <a:xfrm>
              <a:off x="5187295" y="1500174"/>
              <a:ext cx="314861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000" b="1">
                  <a:latin typeface="Gill Sans MT" pitchFamily="34" charset="0"/>
                </a:rPr>
                <a:t>Espectrómetro de Masas</a:t>
              </a:r>
            </a:p>
          </p:txBody>
        </p:sp>
      </p:grpSp>
      <p:grpSp>
        <p:nvGrpSpPr>
          <p:cNvPr id="31" name="30 Grupo"/>
          <p:cNvGrpSpPr>
            <a:grpSpLocks/>
          </p:cNvGrpSpPr>
          <p:nvPr/>
        </p:nvGrpSpPr>
        <p:grpSpPr bwMode="auto">
          <a:xfrm>
            <a:off x="2643188" y="1785938"/>
            <a:ext cx="1928812" cy="430212"/>
            <a:chOff x="2643174" y="1785926"/>
            <a:chExt cx="1928826" cy="430216"/>
          </a:xfrm>
        </p:grpSpPr>
        <p:cxnSp>
          <p:nvCxnSpPr>
            <p:cNvPr id="27" name="26 Conector recto de flecha"/>
            <p:cNvCxnSpPr/>
            <p:nvPr/>
          </p:nvCxnSpPr>
          <p:spPr>
            <a:xfrm>
              <a:off x="2643174" y="2214555"/>
              <a:ext cx="1928826" cy="1587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29 CuadroTexto"/>
            <p:cNvSpPr txBox="1"/>
            <p:nvPr/>
          </p:nvSpPr>
          <p:spPr>
            <a:xfrm>
              <a:off x="2817800" y="1785926"/>
              <a:ext cx="1539886" cy="3698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dirty="0">
                  <a:solidFill>
                    <a:srgbClr val="0000FF"/>
                  </a:solidFill>
                  <a:latin typeface="+mn-lt"/>
                  <a:cs typeface="+mn-cs"/>
                </a:rPr>
                <a:t>ADSORCIÓN</a:t>
              </a:r>
            </a:p>
          </p:txBody>
        </p:sp>
      </p:grpSp>
      <p:sp>
        <p:nvSpPr>
          <p:cNvPr id="32" name="31 CuadroTexto"/>
          <p:cNvSpPr txBox="1">
            <a:spLocks noChangeArrowheads="1"/>
          </p:cNvSpPr>
          <p:nvPr/>
        </p:nvSpPr>
        <p:spPr bwMode="auto">
          <a:xfrm>
            <a:off x="3017838" y="5527675"/>
            <a:ext cx="8350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b="1">
                <a:solidFill>
                  <a:srgbClr val="0000FF"/>
                </a:solidFill>
                <a:latin typeface="Gill Sans MT" pitchFamily="34" charset="0"/>
              </a:rPr>
              <a:t>100°C</a:t>
            </a:r>
          </a:p>
        </p:txBody>
      </p:sp>
      <p:cxnSp>
        <p:nvCxnSpPr>
          <p:cNvPr id="59" name="58 Conector recto"/>
          <p:cNvCxnSpPr/>
          <p:nvPr/>
        </p:nvCxnSpPr>
        <p:spPr>
          <a:xfrm rot="5400000">
            <a:off x="2893219" y="3964782"/>
            <a:ext cx="3214687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60 Conector recto de flecha"/>
          <p:cNvCxnSpPr>
            <a:stCxn id="32" idx="3"/>
          </p:cNvCxnSpPr>
          <p:nvPr/>
        </p:nvCxnSpPr>
        <p:spPr>
          <a:xfrm>
            <a:off x="3852863" y="5711825"/>
            <a:ext cx="1576387" cy="3175"/>
          </a:xfrm>
          <a:prstGeom prst="straightConnector1">
            <a:avLst/>
          </a:prstGeom>
          <a:ln w="127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recto"/>
          <p:cNvCxnSpPr/>
          <p:nvPr/>
        </p:nvCxnSpPr>
        <p:spPr>
          <a:xfrm rot="5400000">
            <a:off x="3821906" y="3964782"/>
            <a:ext cx="3214687" cy="0"/>
          </a:xfrm>
          <a:prstGeom prst="line">
            <a:avLst/>
          </a:prstGeom>
          <a:ln w="254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64 Grupo"/>
          <p:cNvGrpSpPr>
            <a:grpSpLocks/>
          </p:cNvGrpSpPr>
          <p:nvPr/>
        </p:nvGrpSpPr>
        <p:grpSpPr bwMode="auto">
          <a:xfrm>
            <a:off x="4500563" y="3000375"/>
            <a:ext cx="928687" cy="430213"/>
            <a:chOff x="3071802" y="1785926"/>
            <a:chExt cx="928694" cy="430216"/>
          </a:xfrm>
        </p:grpSpPr>
        <p:cxnSp>
          <p:nvCxnSpPr>
            <p:cNvPr id="66" name="65 Conector recto de flecha"/>
            <p:cNvCxnSpPr/>
            <p:nvPr/>
          </p:nvCxnSpPr>
          <p:spPr>
            <a:xfrm>
              <a:off x="3071802" y="2214554"/>
              <a:ext cx="928694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66 CuadroTexto"/>
            <p:cNvSpPr txBox="1"/>
            <p:nvPr/>
          </p:nvSpPr>
          <p:spPr>
            <a:xfrm>
              <a:off x="3071802" y="1785926"/>
              <a:ext cx="911232" cy="3698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dirty="0">
                  <a:solidFill>
                    <a:srgbClr val="0000FF"/>
                  </a:solidFill>
                  <a:latin typeface="+mn-lt"/>
                  <a:cs typeface="+mn-cs"/>
                </a:rPr>
                <a:t>INERTE</a:t>
              </a:r>
            </a:p>
          </p:txBody>
        </p:sp>
      </p:grpSp>
      <p:grpSp>
        <p:nvGrpSpPr>
          <p:cNvPr id="70" name="69 Grupo"/>
          <p:cNvGrpSpPr>
            <a:grpSpLocks/>
          </p:cNvGrpSpPr>
          <p:nvPr/>
        </p:nvGrpSpPr>
        <p:grpSpPr bwMode="auto">
          <a:xfrm>
            <a:off x="4572000" y="1785938"/>
            <a:ext cx="3000375" cy="430212"/>
            <a:chOff x="2143108" y="1785926"/>
            <a:chExt cx="3000396" cy="430216"/>
          </a:xfrm>
        </p:grpSpPr>
        <p:cxnSp>
          <p:nvCxnSpPr>
            <p:cNvPr id="71" name="70 Conector recto de flecha"/>
            <p:cNvCxnSpPr/>
            <p:nvPr/>
          </p:nvCxnSpPr>
          <p:spPr>
            <a:xfrm>
              <a:off x="2143108" y="2214555"/>
              <a:ext cx="3000396" cy="1587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71 CuadroTexto"/>
            <p:cNvSpPr txBox="1"/>
            <p:nvPr/>
          </p:nvSpPr>
          <p:spPr>
            <a:xfrm>
              <a:off x="2817801" y="1785926"/>
              <a:ext cx="1501786" cy="36989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dirty="0">
                  <a:solidFill>
                    <a:srgbClr val="0000FF"/>
                  </a:solidFill>
                  <a:latin typeface="+mn-lt"/>
                  <a:cs typeface="+mn-cs"/>
                </a:rPr>
                <a:t>DESORCIÓN</a:t>
              </a:r>
            </a:p>
          </p:txBody>
        </p:sp>
      </p:grpSp>
      <p:grpSp>
        <p:nvGrpSpPr>
          <p:cNvPr id="76" name="75 Grupo"/>
          <p:cNvGrpSpPr>
            <a:grpSpLocks/>
          </p:cNvGrpSpPr>
          <p:nvPr/>
        </p:nvGrpSpPr>
        <p:grpSpPr bwMode="auto">
          <a:xfrm>
            <a:off x="5429250" y="3000375"/>
            <a:ext cx="2214563" cy="430213"/>
            <a:chOff x="2357422" y="1785926"/>
            <a:chExt cx="2214578" cy="430216"/>
          </a:xfrm>
        </p:grpSpPr>
        <p:cxnSp>
          <p:nvCxnSpPr>
            <p:cNvPr id="77" name="76 Conector recto de flecha"/>
            <p:cNvCxnSpPr/>
            <p:nvPr/>
          </p:nvCxnSpPr>
          <p:spPr>
            <a:xfrm>
              <a:off x="2357422" y="2214554"/>
              <a:ext cx="2214578" cy="15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77 CuadroTexto"/>
            <p:cNvSpPr txBox="1"/>
            <p:nvPr/>
          </p:nvSpPr>
          <p:spPr>
            <a:xfrm>
              <a:off x="3171816" y="1785926"/>
              <a:ext cx="614366" cy="36989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dirty="0">
                  <a:solidFill>
                    <a:srgbClr val="0000FF"/>
                  </a:solidFill>
                  <a:latin typeface="+mn-lt"/>
                  <a:cs typeface="+mn-cs"/>
                </a:rPr>
                <a:t>TPD</a:t>
              </a:r>
            </a:p>
          </p:txBody>
        </p:sp>
      </p:grpSp>
      <p:grpSp>
        <p:nvGrpSpPr>
          <p:cNvPr id="85" name="84 Grupo"/>
          <p:cNvGrpSpPr>
            <a:grpSpLocks/>
          </p:cNvGrpSpPr>
          <p:nvPr/>
        </p:nvGrpSpPr>
        <p:grpSpPr bwMode="auto">
          <a:xfrm>
            <a:off x="5429250" y="5538788"/>
            <a:ext cx="2214563" cy="368300"/>
            <a:chOff x="5429257" y="5538053"/>
            <a:chExt cx="2214577" cy="369332"/>
          </a:xfrm>
        </p:grpSpPr>
        <p:sp>
          <p:nvSpPr>
            <p:cNvPr id="39983" name="74 CuadroTexto"/>
            <p:cNvSpPr txBox="1">
              <a:spLocks noChangeArrowheads="1"/>
            </p:cNvSpPr>
            <p:nvPr/>
          </p:nvSpPr>
          <p:spPr bwMode="auto">
            <a:xfrm>
              <a:off x="5952695" y="5538053"/>
              <a:ext cx="12907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b="1">
                  <a:solidFill>
                    <a:srgbClr val="0000FF"/>
                  </a:solidFill>
                  <a:latin typeface="Gill Sans MT" pitchFamily="34" charset="0"/>
                </a:rPr>
                <a:t>100-500°C</a:t>
              </a:r>
            </a:p>
          </p:txBody>
        </p:sp>
        <p:cxnSp>
          <p:nvCxnSpPr>
            <p:cNvPr id="82" name="81 Conector recto de flecha"/>
            <p:cNvCxnSpPr>
              <a:stCxn id="39983" idx="1"/>
            </p:cNvCxnSpPr>
            <p:nvPr/>
          </p:nvCxnSpPr>
          <p:spPr>
            <a:xfrm rot="10800000">
              <a:off x="5429257" y="5714759"/>
              <a:ext cx="523878" cy="7960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83 Conector recto de flecha"/>
            <p:cNvCxnSpPr>
              <a:stCxn id="39983" idx="3"/>
            </p:cNvCxnSpPr>
            <p:nvPr/>
          </p:nvCxnSpPr>
          <p:spPr>
            <a:xfrm flipV="1">
              <a:off x="7243781" y="5714759"/>
              <a:ext cx="400053" cy="7960"/>
            </a:xfrm>
            <a:prstGeom prst="straightConnector1">
              <a:avLst/>
            </a:prstGeom>
            <a:ln w="12700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22 CuadroTexto"/>
          <p:cNvSpPr txBox="1">
            <a:spLocks noChangeArrowheads="1"/>
          </p:cNvSpPr>
          <p:nvPr/>
        </p:nvSpPr>
        <p:spPr bwMode="auto">
          <a:xfrm>
            <a:off x="1057275" y="773113"/>
            <a:ext cx="5499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800" b="1">
                <a:solidFill>
                  <a:srgbClr val="0000FF"/>
                </a:solidFill>
                <a:latin typeface="Gill Sans MT" pitchFamily="34" charset="0"/>
              </a:rPr>
              <a:t>Caracterización mediante FTIR</a:t>
            </a:r>
            <a:endParaRPr lang="es-AR" sz="2800" b="1" baseline="-25000">
              <a:solidFill>
                <a:srgbClr val="0000FF"/>
              </a:solidFill>
              <a:latin typeface="Gill Sans MT" pitchFamily="34" charset="0"/>
            </a:endParaRPr>
          </a:p>
        </p:txBody>
      </p:sp>
      <p:sp>
        <p:nvSpPr>
          <p:cNvPr id="4096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Gill Sans MT" pitchFamily="34" charset="0"/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978510" y="-24"/>
            <a:ext cx="4665060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latin typeface="+mn-lt"/>
                <a:cs typeface="+mn-cs"/>
              </a:rPr>
              <a:t>Materiales y Métodos</a:t>
            </a:r>
          </a:p>
        </p:txBody>
      </p:sp>
      <p:grpSp>
        <p:nvGrpSpPr>
          <p:cNvPr id="27" name="26 Grupo"/>
          <p:cNvGrpSpPr>
            <a:grpSpLocks/>
          </p:cNvGrpSpPr>
          <p:nvPr/>
        </p:nvGrpSpPr>
        <p:grpSpPr bwMode="auto">
          <a:xfrm>
            <a:off x="1428750" y="1714500"/>
            <a:ext cx="5357813" cy="461963"/>
            <a:chOff x="1428728" y="1714488"/>
            <a:chExt cx="5357850" cy="461665"/>
          </a:xfrm>
        </p:grpSpPr>
        <p:sp>
          <p:nvSpPr>
            <p:cNvPr id="50" name="49 CuadroTexto"/>
            <p:cNvSpPr txBox="1"/>
            <p:nvPr/>
          </p:nvSpPr>
          <p:spPr>
            <a:xfrm>
              <a:off x="1717655" y="1714488"/>
              <a:ext cx="5068923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400" dirty="0">
                  <a:latin typeface="+mj-lt"/>
                  <a:cs typeface="+mn-cs"/>
                </a:rPr>
                <a:t>Pretratamiento en inerte a 400 °C, 4 h.</a:t>
              </a:r>
            </a:p>
          </p:txBody>
        </p:sp>
        <p:grpSp>
          <p:nvGrpSpPr>
            <p:cNvPr id="40982" name="15 Grupo"/>
            <p:cNvGrpSpPr>
              <a:grpSpLocks/>
            </p:cNvGrpSpPr>
            <p:nvPr/>
          </p:nvGrpSpPr>
          <p:grpSpPr bwMode="auto">
            <a:xfrm>
              <a:off x="1428728" y="1818669"/>
              <a:ext cx="234811" cy="215438"/>
              <a:chOff x="1608773" y="1741518"/>
              <a:chExt cx="234811" cy="215438"/>
            </a:xfrm>
          </p:grpSpPr>
          <p:sp>
            <p:nvSpPr>
              <p:cNvPr id="18" name="17 Elipse"/>
              <p:cNvSpPr/>
              <p:nvPr/>
            </p:nvSpPr>
            <p:spPr>
              <a:xfrm>
                <a:off x="1699262" y="1813437"/>
                <a:ext cx="144463" cy="142783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AR" sz="2000"/>
              </a:p>
            </p:txBody>
          </p:sp>
          <p:sp>
            <p:nvSpPr>
              <p:cNvPr id="19" name="18 Elipse"/>
              <p:cNvSpPr/>
              <p:nvPr/>
            </p:nvSpPr>
            <p:spPr>
              <a:xfrm>
                <a:off x="1608773" y="1742045"/>
                <a:ext cx="76201" cy="71392"/>
              </a:xfrm>
              <a:prstGeom prst="ellipse">
                <a:avLst/>
              </a:prstGeom>
              <a:noFill/>
              <a:ln w="158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AR" sz="2000"/>
              </a:p>
            </p:txBody>
          </p:sp>
        </p:grpSp>
      </p:grpSp>
      <p:grpSp>
        <p:nvGrpSpPr>
          <p:cNvPr id="28" name="27 Grupo"/>
          <p:cNvGrpSpPr>
            <a:grpSpLocks/>
          </p:cNvGrpSpPr>
          <p:nvPr/>
        </p:nvGrpSpPr>
        <p:grpSpPr bwMode="auto">
          <a:xfrm>
            <a:off x="1417638" y="2441575"/>
            <a:ext cx="7512050" cy="831850"/>
            <a:chOff x="1417439" y="2526565"/>
            <a:chExt cx="7512279" cy="830997"/>
          </a:xfrm>
        </p:grpSpPr>
        <p:sp>
          <p:nvSpPr>
            <p:cNvPr id="52" name="51 CuadroTexto"/>
            <p:cNvSpPr txBox="1"/>
            <p:nvPr/>
          </p:nvSpPr>
          <p:spPr>
            <a:xfrm>
              <a:off x="1714310" y="2526565"/>
              <a:ext cx="7215408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400" dirty="0">
                  <a:latin typeface="+mj-lt"/>
                  <a:cs typeface="+mn-cs"/>
                </a:rPr>
                <a:t>Adsorción con una corriente de C</a:t>
              </a:r>
              <a:r>
                <a:rPr lang="es-AR" sz="2400" baseline="-25000" dirty="0">
                  <a:latin typeface="+mj-lt"/>
                  <a:cs typeface="+mn-cs"/>
                </a:rPr>
                <a:t>7</a:t>
              </a:r>
              <a:r>
                <a:rPr lang="es-AR" sz="2400" dirty="0">
                  <a:latin typeface="+mj-lt"/>
                  <a:cs typeface="+mn-cs"/>
                </a:rPr>
                <a:t>H</a:t>
              </a:r>
              <a:r>
                <a:rPr lang="es-AR" sz="2400" baseline="-25000" dirty="0">
                  <a:latin typeface="+mj-lt"/>
                  <a:cs typeface="+mn-cs"/>
                </a:rPr>
                <a:t>8</a:t>
              </a:r>
              <a:r>
                <a:rPr lang="es-AR" sz="2400" dirty="0">
                  <a:latin typeface="+mj-lt"/>
                  <a:cs typeface="+mn-cs"/>
                </a:rPr>
                <a:t>/He o C</a:t>
              </a:r>
              <a:r>
                <a:rPr lang="es-AR" sz="2400" baseline="-25000" dirty="0">
                  <a:latin typeface="+mj-lt"/>
                  <a:cs typeface="+mn-cs"/>
                </a:rPr>
                <a:t>4</a:t>
              </a:r>
              <a:r>
                <a:rPr lang="es-AR" sz="2400" dirty="0">
                  <a:latin typeface="+mj-lt"/>
                  <a:cs typeface="+mn-cs"/>
                </a:rPr>
                <a:t>H</a:t>
              </a:r>
              <a:r>
                <a:rPr lang="es-AR" sz="2400" baseline="-25000" dirty="0">
                  <a:latin typeface="+mj-lt"/>
                  <a:cs typeface="+mn-cs"/>
                </a:rPr>
                <a:t>10</a:t>
              </a:r>
              <a:r>
                <a:rPr lang="es-AR" sz="2400" dirty="0">
                  <a:latin typeface="+mj-lt"/>
                  <a:cs typeface="+mn-cs"/>
                </a:rPr>
                <a:t>/He, 100 °C, 1 h.</a:t>
              </a:r>
            </a:p>
          </p:txBody>
        </p:sp>
        <p:grpSp>
          <p:nvGrpSpPr>
            <p:cNvPr id="40978" name="19 Grupo"/>
            <p:cNvGrpSpPr>
              <a:grpSpLocks/>
            </p:cNvGrpSpPr>
            <p:nvPr/>
          </p:nvGrpSpPr>
          <p:grpSpPr bwMode="auto">
            <a:xfrm>
              <a:off x="1417439" y="2784934"/>
              <a:ext cx="234811" cy="215438"/>
              <a:chOff x="1608773" y="1741518"/>
              <a:chExt cx="234811" cy="215438"/>
            </a:xfrm>
          </p:grpSpPr>
          <p:sp>
            <p:nvSpPr>
              <p:cNvPr id="21" name="20 Elipse"/>
              <p:cNvSpPr/>
              <p:nvPr/>
            </p:nvSpPr>
            <p:spPr>
              <a:xfrm>
                <a:off x="1699263" y="1813011"/>
                <a:ext cx="144467" cy="14431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AR" sz="2000"/>
              </a:p>
            </p:txBody>
          </p:sp>
          <p:sp>
            <p:nvSpPr>
              <p:cNvPr id="22" name="21 Elipse"/>
              <p:cNvSpPr/>
              <p:nvPr/>
            </p:nvSpPr>
            <p:spPr>
              <a:xfrm>
                <a:off x="1608773" y="1741647"/>
                <a:ext cx="76202" cy="71364"/>
              </a:xfrm>
              <a:prstGeom prst="ellipse">
                <a:avLst/>
              </a:prstGeom>
              <a:noFill/>
              <a:ln w="158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AR" sz="2000"/>
              </a:p>
            </p:txBody>
          </p:sp>
        </p:grpSp>
      </p:grpSp>
      <p:grpSp>
        <p:nvGrpSpPr>
          <p:cNvPr id="29" name="28 Grupo"/>
          <p:cNvGrpSpPr>
            <a:grpSpLocks/>
          </p:cNvGrpSpPr>
          <p:nvPr/>
        </p:nvGrpSpPr>
        <p:grpSpPr bwMode="auto">
          <a:xfrm>
            <a:off x="1408113" y="3538538"/>
            <a:ext cx="3735387" cy="461962"/>
            <a:chOff x="1408231" y="3538839"/>
            <a:chExt cx="3735273" cy="461665"/>
          </a:xfrm>
        </p:grpSpPr>
        <p:sp>
          <p:nvSpPr>
            <p:cNvPr id="53" name="52 CuadroTexto"/>
            <p:cNvSpPr txBox="1"/>
            <p:nvPr/>
          </p:nvSpPr>
          <p:spPr>
            <a:xfrm>
              <a:off x="1757470" y="3538839"/>
              <a:ext cx="3386034" cy="46166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400" dirty="0">
                  <a:latin typeface="+mj-lt"/>
                  <a:cs typeface="+mn-cs"/>
                </a:rPr>
                <a:t>Purga con inerte, 30 min.</a:t>
              </a:r>
            </a:p>
          </p:txBody>
        </p:sp>
        <p:grpSp>
          <p:nvGrpSpPr>
            <p:cNvPr id="40974" name="23 Grupo"/>
            <p:cNvGrpSpPr>
              <a:grpSpLocks/>
            </p:cNvGrpSpPr>
            <p:nvPr/>
          </p:nvGrpSpPr>
          <p:grpSpPr bwMode="auto">
            <a:xfrm>
              <a:off x="1408231" y="3642190"/>
              <a:ext cx="234811" cy="215438"/>
              <a:chOff x="1608773" y="1741518"/>
              <a:chExt cx="234811" cy="215438"/>
            </a:xfrm>
          </p:grpSpPr>
          <p:sp>
            <p:nvSpPr>
              <p:cNvPr id="25" name="24 Elipse"/>
              <p:cNvSpPr/>
              <p:nvPr/>
            </p:nvSpPr>
            <p:spPr>
              <a:xfrm>
                <a:off x="1699257" y="1812680"/>
                <a:ext cx="144459" cy="144369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AR" sz="2000"/>
              </a:p>
            </p:txBody>
          </p:sp>
          <p:sp>
            <p:nvSpPr>
              <p:cNvPr id="26" name="25 Elipse"/>
              <p:cNvSpPr/>
              <p:nvPr/>
            </p:nvSpPr>
            <p:spPr>
              <a:xfrm>
                <a:off x="1608773" y="1741288"/>
                <a:ext cx="76198" cy="71392"/>
              </a:xfrm>
              <a:prstGeom prst="ellipse">
                <a:avLst/>
              </a:prstGeom>
              <a:noFill/>
              <a:ln w="15875"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AR" sz="2000"/>
              </a:p>
            </p:txBody>
          </p:sp>
        </p:grpSp>
      </p:grpSp>
      <p:grpSp>
        <p:nvGrpSpPr>
          <p:cNvPr id="33" name="32 Grupo"/>
          <p:cNvGrpSpPr>
            <a:grpSpLocks/>
          </p:cNvGrpSpPr>
          <p:nvPr/>
        </p:nvGrpSpPr>
        <p:grpSpPr bwMode="auto">
          <a:xfrm>
            <a:off x="1643063" y="4467225"/>
            <a:ext cx="7715250" cy="461963"/>
            <a:chOff x="1643042" y="4467533"/>
            <a:chExt cx="7715304" cy="461665"/>
          </a:xfrm>
        </p:grpSpPr>
        <p:sp>
          <p:nvSpPr>
            <p:cNvPr id="48" name="41 CuadroTexto"/>
            <p:cNvSpPr txBox="1">
              <a:spLocks noChangeArrowheads="1"/>
            </p:cNvSpPr>
            <p:nvPr/>
          </p:nvSpPr>
          <p:spPr bwMode="auto">
            <a:xfrm>
              <a:off x="2000231" y="4467533"/>
              <a:ext cx="7358115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400" b="1" dirty="0">
                  <a:solidFill>
                    <a:srgbClr val="006600"/>
                  </a:solidFill>
                  <a:latin typeface="+mj-lt"/>
                  <a:cs typeface="+mn-cs"/>
                </a:rPr>
                <a:t>Estudio de estabilidad térmica: </a:t>
              </a:r>
              <a:r>
                <a:rPr lang="es-AR" sz="2400" b="1" dirty="0">
                  <a:solidFill>
                    <a:srgbClr val="0070C0"/>
                  </a:solidFill>
                  <a:latin typeface="+mj-lt"/>
                  <a:cs typeface="+mn-cs"/>
                </a:rPr>
                <a:t>desorción en </a:t>
              </a:r>
              <a:r>
                <a:rPr lang="es-AR" sz="2400" b="1" dirty="0" err="1">
                  <a:solidFill>
                    <a:srgbClr val="0070C0"/>
                  </a:solidFill>
                  <a:latin typeface="+mj-lt"/>
                  <a:cs typeface="+mn-cs"/>
                </a:rPr>
                <a:t>He.</a:t>
              </a:r>
              <a:endParaRPr lang="es-AR" sz="2400" b="1" dirty="0">
                <a:solidFill>
                  <a:srgbClr val="0070C0"/>
                </a:solidFill>
                <a:latin typeface="+mj-lt"/>
                <a:cs typeface="+mn-cs"/>
              </a:endParaRPr>
            </a:p>
          </p:txBody>
        </p:sp>
        <p:sp>
          <p:nvSpPr>
            <p:cNvPr id="30" name="29 Flecha derecha"/>
            <p:cNvSpPr/>
            <p:nvPr/>
          </p:nvSpPr>
          <p:spPr>
            <a:xfrm>
              <a:off x="1643042" y="4643632"/>
              <a:ext cx="357189" cy="1427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  <p:grpSp>
        <p:nvGrpSpPr>
          <p:cNvPr id="32" name="31 Grupo"/>
          <p:cNvGrpSpPr>
            <a:grpSpLocks/>
          </p:cNvGrpSpPr>
          <p:nvPr/>
        </p:nvGrpSpPr>
        <p:grpSpPr bwMode="auto">
          <a:xfrm>
            <a:off x="1643063" y="5214938"/>
            <a:ext cx="7786687" cy="461962"/>
            <a:chOff x="1643042" y="5214950"/>
            <a:chExt cx="7786742" cy="461665"/>
          </a:xfrm>
        </p:grpSpPr>
        <p:sp>
          <p:nvSpPr>
            <p:cNvPr id="55" name="41 CuadroTexto"/>
            <p:cNvSpPr txBox="1">
              <a:spLocks noChangeArrowheads="1"/>
            </p:cNvSpPr>
            <p:nvPr/>
          </p:nvSpPr>
          <p:spPr bwMode="auto">
            <a:xfrm>
              <a:off x="2000232" y="5214950"/>
              <a:ext cx="742955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400" b="1" dirty="0">
                  <a:solidFill>
                    <a:srgbClr val="006600"/>
                  </a:solidFill>
                  <a:latin typeface="+mj-lt"/>
                  <a:cs typeface="+mn-cs"/>
                </a:rPr>
                <a:t>Estudio de reactividad: </a:t>
              </a:r>
              <a:r>
                <a:rPr lang="es-AR" sz="2400" b="1" dirty="0">
                  <a:solidFill>
                    <a:srgbClr val="0070C0"/>
                  </a:solidFill>
                  <a:latin typeface="+mj-lt"/>
                  <a:cs typeface="+mn-cs"/>
                </a:rPr>
                <a:t>desorción en NO/</a:t>
              </a:r>
              <a:r>
                <a:rPr lang="es-AR" sz="2400" b="1" dirty="0" err="1">
                  <a:solidFill>
                    <a:srgbClr val="0070C0"/>
                  </a:solidFill>
                  <a:latin typeface="+mj-lt"/>
                  <a:cs typeface="+mn-cs"/>
                </a:rPr>
                <a:t>He.</a:t>
              </a:r>
              <a:endParaRPr lang="es-AR" sz="2400" b="1" dirty="0">
                <a:solidFill>
                  <a:srgbClr val="0070C0"/>
                </a:solidFill>
                <a:latin typeface="+mj-lt"/>
                <a:cs typeface="+mn-cs"/>
              </a:endParaRPr>
            </a:p>
          </p:txBody>
        </p:sp>
        <p:sp>
          <p:nvSpPr>
            <p:cNvPr id="31" name="30 Flecha derecha"/>
            <p:cNvSpPr/>
            <p:nvPr/>
          </p:nvSpPr>
          <p:spPr>
            <a:xfrm>
              <a:off x="1643042" y="5395809"/>
              <a:ext cx="357190" cy="142783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"/>
          <p:cNvSpPr/>
          <p:nvPr/>
        </p:nvSpPr>
        <p:spPr>
          <a:xfrm>
            <a:off x="948347" y="109658"/>
            <a:ext cx="4665060" cy="70788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latin typeface="+mn-lt"/>
                <a:cs typeface="+mn-cs"/>
              </a:rPr>
              <a:t>Materiales y Métodos</a:t>
            </a:r>
          </a:p>
        </p:txBody>
      </p:sp>
      <p:sp>
        <p:nvSpPr>
          <p:cNvPr id="41986" name="14 CuadroTexto"/>
          <p:cNvSpPr txBox="1">
            <a:spLocks noChangeArrowheads="1"/>
          </p:cNvSpPr>
          <p:nvPr/>
        </p:nvSpPr>
        <p:spPr bwMode="auto">
          <a:xfrm>
            <a:off x="1000125" y="681038"/>
            <a:ext cx="45243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Caracterización Fisicoquímica</a:t>
            </a:r>
          </a:p>
        </p:txBody>
      </p:sp>
      <p:sp>
        <p:nvSpPr>
          <p:cNvPr id="36" name="35 CuadroTexto"/>
          <p:cNvSpPr txBox="1">
            <a:spLocks noChangeArrowheads="1"/>
          </p:cNvSpPr>
          <p:nvPr/>
        </p:nvSpPr>
        <p:spPr bwMode="auto">
          <a:xfrm>
            <a:off x="1000125" y="3857625"/>
            <a:ext cx="31940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Evaluación Catalítica</a:t>
            </a:r>
          </a:p>
        </p:txBody>
      </p:sp>
      <p:grpSp>
        <p:nvGrpSpPr>
          <p:cNvPr id="43" name="42 Grupo"/>
          <p:cNvGrpSpPr>
            <a:grpSpLocks/>
          </p:cNvGrpSpPr>
          <p:nvPr/>
        </p:nvGrpSpPr>
        <p:grpSpPr bwMode="auto">
          <a:xfrm>
            <a:off x="1571625" y="4429125"/>
            <a:ext cx="4837113" cy="461963"/>
            <a:chOff x="1571604" y="4643446"/>
            <a:chExt cx="4837780" cy="461665"/>
          </a:xfrm>
        </p:grpSpPr>
        <p:sp>
          <p:nvSpPr>
            <p:cNvPr id="42012" name="36 CuadroTexto"/>
            <p:cNvSpPr txBox="1">
              <a:spLocks noChangeArrowheads="1"/>
            </p:cNvSpPr>
            <p:nvPr/>
          </p:nvSpPr>
          <p:spPr bwMode="auto">
            <a:xfrm>
              <a:off x="1571604" y="4643446"/>
              <a:ext cx="214033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400">
                  <a:latin typeface="Gill Sans MT" pitchFamily="34" charset="0"/>
                </a:rPr>
                <a:t>Sistema de flujo</a:t>
              </a:r>
            </a:p>
          </p:txBody>
        </p:sp>
        <p:sp>
          <p:nvSpPr>
            <p:cNvPr id="38" name="37 Flecha derecha"/>
            <p:cNvSpPr/>
            <p:nvPr/>
          </p:nvSpPr>
          <p:spPr>
            <a:xfrm>
              <a:off x="3786472" y="4830650"/>
              <a:ext cx="928815" cy="142783"/>
            </a:xfrm>
            <a:prstGeom prst="rightArrow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42014" name="38 CuadroTexto"/>
            <p:cNvSpPr txBox="1">
              <a:spLocks noChangeArrowheads="1"/>
            </p:cNvSpPr>
            <p:nvPr/>
          </p:nvSpPr>
          <p:spPr bwMode="auto">
            <a:xfrm>
              <a:off x="4860562" y="4643446"/>
              <a:ext cx="154882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400">
                  <a:latin typeface="Gill Sans MT" pitchFamily="34" charset="0"/>
                </a:rPr>
                <a:t>GC (TCD)</a:t>
              </a:r>
            </a:p>
          </p:txBody>
        </p:sp>
      </p:grpSp>
      <p:grpSp>
        <p:nvGrpSpPr>
          <p:cNvPr id="44" name="43 Grupo"/>
          <p:cNvGrpSpPr>
            <a:grpSpLocks/>
          </p:cNvGrpSpPr>
          <p:nvPr/>
        </p:nvGrpSpPr>
        <p:grpSpPr bwMode="auto">
          <a:xfrm>
            <a:off x="1571625" y="4929188"/>
            <a:ext cx="7362825" cy="1784350"/>
            <a:chOff x="1571604" y="5072074"/>
            <a:chExt cx="7362275" cy="1785104"/>
          </a:xfrm>
        </p:grpSpPr>
        <p:sp>
          <p:nvSpPr>
            <p:cNvPr id="42009" name="39 CuadroTexto"/>
            <p:cNvSpPr txBox="1">
              <a:spLocks noChangeArrowheads="1"/>
            </p:cNvSpPr>
            <p:nvPr/>
          </p:nvSpPr>
          <p:spPr bwMode="auto">
            <a:xfrm>
              <a:off x="1571604" y="5181913"/>
              <a:ext cx="34676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400">
                  <a:latin typeface="Gill Sans MT" pitchFamily="34" charset="0"/>
                </a:rPr>
                <a:t>Condiciones de operación</a:t>
              </a:r>
            </a:p>
          </p:txBody>
        </p:sp>
        <p:sp>
          <p:nvSpPr>
            <p:cNvPr id="41" name="40 Flecha derecha"/>
            <p:cNvSpPr/>
            <p:nvPr/>
          </p:nvSpPr>
          <p:spPr>
            <a:xfrm>
              <a:off x="5000348" y="5357945"/>
              <a:ext cx="928619" cy="142935"/>
            </a:xfrm>
            <a:prstGeom prst="rightArrow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42011" name="41 CuadroTexto"/>
            <p:cNvSpPr txBox="1">
              <a:spLocks noChangeArrowheads="1"/>
            </p:cNvSpPr>
            <p:nvPr/>
          </p:nvSpPr>
          <p:spPr bwMode="auto">
            <a:xfrm>
              <a:off x="6072198" y="5072074"/>
              <a:ext cx="2861681" cy="17851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200">
                  <a:latin typeface="Gill Sans MT" pitchFamily="34" charset="0"/>
                </a:rPr>
                <a:t>20000 h</a:t>
              </a:r>
              <a:r>
                <a:rPr lang="es-AR" sz="2200" baseline="30000">
                  <a:latin typeface="Gill Sans MT" pitchFamily="34" charset="0"/>
                </a:rPr>
                <a:t>-1</a:t>
              </a:r>
            </a:p>
            <a:p>
              <a:r>
                <a:rPr lang="es-AR" sz="2200">
                  <a:latin typeface="Gill Sans MT" pitchFamily="34" charset="0"/>
                </a:rPr>
                <a:t>500 ppm C</a:t>
              </a:r>
              <a:r>
                <a:rPr lang="es-AR" sz="2200" baseline="-25000">
                  <a:latin typeface="Gill Sans MT" pitchFamily="34" charset="0"/>
                </a:rPr>
                <a:t>4</a:t>
              </a:r>
              <a:r>
                <a:rPr lang="es-AR" sz="2200">
                  <a:latin typeface="Gill Sans MT" pitchFamily="34" charset="0"/>
                </a:rPr>
                <a:t>H</a:t>
              </a:r>
              <a:r>
                <a:rPr lang="es-AR" sz="2200" baseline="-25000">
                  <a:latin typeface="Gill Sans MT" pitchFamily="34" charset="0"/>
                </a:rPr>
                <a:t>10</a:t>
              </a:r>
              <a:r>
                <a:rPr lang="es-AR" sz="2200">
                  <a:latin typeface="Gill Sans MT" pitchFamily="34" charset="0"/>
                </a:rPr>
                <a:t> o C</a:t>
              </a:r>
              <a:r>
                <a:rPr lang="es-AR" sz="2200" baseline="-25000">
                  <a:latin typeface="Gill Sans MT" pitchFamily="34" charset="0"/>
                </a:rPr>
                <a:t>7</a:t>
              </a:r>
              <a:r>
                <a:rPr lang="es-AR" sz="2200">
                  <a:latin typeface="Gill Sans MT" pitchFamily="34" charset="0"/>
                </a:rPr>
                <a:t>H</a:t>
              </a:r>
              <a:r>
                <a:rPr lang="es-AR" sz="2200" baseline="-25000">
                  <a:latin typeface="Gill Sans MT" pitchFamily="34" charset="0"/>
                </a:rPr>
                <a:t>8</a:t>
              </a:r>
            </a:p>
            <a:p>
              <a:r>
                <a:rPr lang="es-AR" sz="2200">
                  <a:latin typeface="Gill Sans MT" pitchFamily="34" charset="0"/>
                </a:rPr>
                <a:t>1000 ppm NO/He</a:t>
              </a:r>
            </a:p>
            <a:p>
              <a:r>
                <a:rPr lang="es-AR" sz="2200">
                  <a:latin typeface="Gill Sans MT" pitchFamily="34" charset="0"/>
                </a:rPr>
                <a:t>2% O</a:t>
              </a:r>
              <a:r>
                <a:rPr lang="es-AR" sz="2200" baseline="-25000">
                  <a:latin typeface="Gill Sans MT" pitchFamily="34" charset="0"/>
                </a:rPr>
                <a:t>2</a:t>
              </a:r>
              <a:r>
                <a:rPr lang="es-AR" sz="2200">
                  <a:latin typeface="Gill Sans MT" pitchFamily="34" charset="0"/>
                </a:rPr>
                <a:t> en He</a:t>
              </a:r>
            </a:p>
            <a:p>
              <a:r>
                <a:rPr lang="es-AR" sz="2200">
                  <a:latin typeface="Gill Sans MT" pitchFamily="34" charset="0"/>
                </a:rPr>
                <a:t>2% H</a:t>
              </a:r>
              <a:r>
                <a:rPr lang="es-AR" sz="2200" baseline="-25000">
                  <a:latin typeface="Gill Sans MT" pitchFamily="34" charset="0"/>
                </a:rPr>
                <a:t>2</a:t>
              </a:r>
              <a:r>
                <a:rPr lang="es-AR" sz="2200">
                  <a:latin typeface="Gill Sans MT" pitchFamily="34" charset="0"/>
                </a:rPr>
                <a:t>O</a:t>
              </a:r>
            </a:p>
          </p:txBody>
        </p:sp>
      </p:grpSp>
      <p:grpSp>
        <p:nvGrpSpPr>
          <p:cNvPr id="45" name="44 Grupo"/>
          <p:cNvGrpSpPr>
            <a:grpSpLocks/>
          </p:cNvGrpSpPr>
          <p:nvPr/>
        </p:nvGrpSpPr>
        <p:grpSpPr bwMode="auto">
          <a:xfrm>
            <a:off x="1500188" y="1214438"/>
            <a:ext cx="2071687" cy="2428875"/>
            <a:chOff x="1500166" y="1214422"/>
            <a:chExt cx="2071702" cy="2428892"/>
          </a:xfrm>
        </p:grpSpPr>
        <p:grpSp>
          <p:nvGrpSpPr>
            <p:cNvPr id="42003" name="32 Grupo"/>
            <p:cNvGrpSpPr>
              <a:grpSpLocks/>
            </p:cNvGrpSpPr>
            <p:nvPr/>
          </p:nvGrpSpPr>
          <p:grpSpPr bwMode="auto">
            <a:xfrm>
              <a:off x="1533694" y="1285860"/>
              <a:ext cx="1912703" cy="2257498"/>
              <a:chOff x="1533694" y="1928802"/>
              <a:chExt cx="1912703" cy="2257498"/>
            </a:xfrm>
          </p:grpSpPr>
          <p:sp>
            <p:nvSpPr>
              <p:cNvPr id="42005" name="4 CuadroTexto"/>
              <p:cNvSpPr txBox="1">
                <a:spLocks noChangeArrowheads="1"/>
              </p:cNvSpPr>
              <p:nvPr/>
            </p:nvSpPr>
            <p:spPr bwMode="auto">
              <a:xfrm>
                <a:off x="1533694" y="1928802"/>
                <a:ext cx="191270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AR" sz="2000" b="1">
                    <a:solidFill>
                      <a:srgbClr val="C00000"/>
                    </a:solidFill>
                    <a:latin typeface="Gill Sans MT" pitchFamily="34" charset="0"/>
                  </a:rPr>
                  <a:t>Ads/Des de N</a:t>
                </a:r>
                <a:r>
                  <a:rPr lang="es-AR" sz="2000" b="1" baseline="-25000">
                    <a:solidFill>
                      <a:srgbClr val="C00000"/>
                    </a:solidFill>
                    <a:latin typeface="Gill Sans MT" pitchFamily="34" charset="0"/>
                  </a:rPr>
                  <a:t>2</a:t>
                </a:r>
              </a:p>
            </p:txBody>
          </p:sp>
          <p:sp>
            <p:nvSpPr>
              <p:cNvPr id="42006" name="5 CuadroTexto"/>
              <p:cNvSpPr txBox="1">
                <a:spLocks noChangeArrowheads="1"/>
              </p:cNvSpPr>
              <p:nvPr/>
            </p:nvSpPr>
            <p:spPr bwMode="auto">
              <a:xfrm>
                <a:off x="2071670" y="3786190"/>
                <a:ext cx="710451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AR" sz="2000" b="1">
                    <a:solidFill>
                      <a:srgbClr val="C00000"/>
                    </a:solidFill>
                    <a:latin typeface="Gill Sans MT" pitchFamily="34" charset="0"/>
                  </a:rPr>
                  <a:t>TPR</a:t>
                </a:r>
                <a:endParaRPr lang="es-AR" sz="2000" b="1" baseline="-25000">
                  <a:solidFill>
                    <a:srgbClr val="C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42007" name="6 CuadroTexto"/>
              <p:cNvSpPr txBox="1">
                <a:spLocks noChangeArrowheads="1"/>
              </p:cNvSpPr>
              <p:nvPr/>
            </p:nvSpPr>
            <p:spPr bwMode="auto">
              <a:xfrm>
                <a:off x="2014685" y="2500306"/>
                <a:ext cx="7713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AR" sz="2000" b="1">
                    <a:solidFill>
                      <a:srgbClr val="C00000"/>
                    </a:solidFill>
                    <a:latin typeface="Gill Sans MT" pitchFamily="34" charset="0"/>
                  </a:rPr>
                  <a:t>DRX</a:t>
                </a:r>
                <a:endParaRPr lang="es-AR" sz="2000" b="1" baseline="-25000">
                  <a:solidFill>
                    <a:srgbClr val="C0000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42008" name="23 Rectángulo"/>
              <p:cNvSpPr>
                <a:spLocks noChangeArrowheads="1"/>
              </p:cNvSpPr>
              <p:nvPr/>
            </p:nvSpPr>
            <p:spPr bwMode="auto">
              <a:xfrm>
                <a:off x="1976294" y="3143248"/>
                <a:ext cx="90441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AR" sz="2000" b="1">
                    <a:solidFill>
                      <a:srgbClr val="C00000"/>
                    </a:solidFill>
                    <a:latin typeface="Gill Sans MT" pitchFamily="34" charset="0"/>
                  </a:rPr>
                  <a:t>SAXS</a:t>
                </a:r>
                <a:endParaRPr lang="es-AR" sz="2000">
                  <a:solidFill>
                    <a:srgbClr val="C00000"/>
                  </a:solidFill>
                  <a:latin typeface="Gill Sans MT" pitchFamily="34" charset="0"/>
                </a:endParaRPr>
              </a:p>
            </p:txBody>
          </p:sp>
        </p:grpSp>
        <p:sp>
          <p:nvSpPr>
            <p:cNvPr id="27" name="26 Rectángulo"/>
            <p:cNvSpPr/>
            <p:nvPr/>
          </p:nvSpPr>
          <p:spPr>
            <a:xfrm>
              <a:off x="1500166" y="1214422"/>
              <a:ext cx="2071702" cy="2428892"/>
            </a:xfrm>
            <a:prstGeom prst="rect">
              <a:avLst/>
            </a:prstGeom>
            <a:noFill/>
            <a:ln w="127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  <p:grpSp>
        <p:nvGrpSpPr>
          <p:cNvPr id="31" name="30 Grupo"/>
          <p:cNvGrpSpPr>
            <a:grpSpLocks/>
          </p:cNvGrpSpPr>
          <p:nvPr/>
        </p:nvGrpSpPr>
        <p:grpSpPr bwMode="auto">
          <a:xfrm>
            <a:off x="4214813" y="1214438"/>
            <a:ext cx="2071687" cy="2428875"/>
            <a:chOff x="4214810" y="1214422"/>
            <a:chExt cx="2071702" cy="2428892"/>
          </a:xfrm>
        </p:grpSpPr>
        <p:grpSp>
          <p:nvGrpSpPr>
            <p:cNvPr id="41997" name="33 Grupo"/>
            <p:cNvGrpSpPr>
              <a:grpSpLocks/>
            </p:cNvGrpSpPr>
            <p:nvPr/>
          </p:nvGrpSpPr>
          <p:grpSpPr bwMode="auto">
            <a:xfrm>
              <a:off x="4343463" y="1285860"/>
              <a:ext cx="1800173" cy="2257498"/>
              <a:chOff x="4343463" y="1928802"/>
              <a:chExt cx="1800173" cy="2257498"/>
            </a:xfrm>
          </p:grpSpPr>
          <p:sp>
            <p:nvSpPr>
              <p:cNvPr id="41999" name="7 CuadroTexto"/>
              <p:cNvSpPr txBox="1">
                <a:spLocks noChangeArrowheads="1"/>
              </p:cNvSpPr>
              <p:nvPr/>
            </p:nvSpPr>
            <p:spPr bwMode="auto">
              <a:xfrm>
                <a:off x="4343463" y="2500306"/>
                <a:ext cx="180017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AR" sz="2000" b="1">
                    <a:solidFill>
                      <a:srgbClr val="00B050"/>
                    </a:solidFill>
                    <a:latin typeface="Gill Sans MT" pitchFamily="34" charset="0"/>
                  </a:rPr>
                  <a:t>UV-Vis (DRS)</a:t>
                </a:r>
                <a:endParaRPr lang="es-AR" sz="2000" b="1" baseline="-25000">
                  <a:solidFill>
                    <a:srgbClr val="00B05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42000" name="8 CuadroTexto"/>
              <p:cNvSpPr txBox="1">
                <a:spLocks noChangeArrowheads="1"/>
              </p:cNvSpPr>
              <p:nvPr/>
            </p:nvSpPr>
            <p:spPr bwMode="auto">
              <a:xfrm>
                <a:off x="4357686" y="1928802"/>
                <a:ext cx="177965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AR" sz="2000" b="1">
                    <a:solidFill>
                      <a:srgbClr val="00B050"/>
                    </a:solidFill>
                    <a:latin typeface="Gill Sans MT" pitchFamily="34" charset="0"/>
                  </a:rPr>
                  <a:t>Raman (LRS)</a:t>
                </a:r>
                <a:endParaRPr lang="es-AR" sz="2000" b="1" baseline="-25000">
                  <a:solidFill>
                    <a:srgbClr val="00B05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42001" name="9 CuadroTexto"/>
              <p:cNvSpPr txBox="1">
                <a:spLocks noChangeArrowheads="1"/>
              </p:cNvSpPr>
              <p:nvPr/>
            </p:nvSpPr>
            <p:spPr bwMode="auto">
              <a:xfrm>
                <a:off x="4926707" y="3786190"/>
                <a:ext cx="71686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AR" sz="2000" b="1">
                    <a:solidFill>
                      <a:srgbClr val="00B050"/>
                    </a:solidFill>
                    <a:latin typeface="Gill Sans MT" pitchFamily="34" charset="0"/>
                  </a:rPr>
                  <a:t>XPS</a:t>
                </a:r>
                <a:endParaRPr lang="es-AR" sz="2000" b="1" baseline="-25000">
                  <a:solidFill>
                    <a:srgbClr val="00B050"/>
                  </a:solidFill>
                  <a:latin typeface="Gill Sans MT" pitchFamily="34" charset="0"/>
                </a:endParaRPr>
              </a:p>
            </p:txBody>
          </p:sp>
          <p:sp>
            <p:nvSpPr>
              <p:cNvPr id="42002" name="10 CuadroTexto"/>
              <p:cNvSpPr txBox="1">
                <a:spLocks noChangeArrowheads="1"/>
              </p:cNvSpPr>
              <p:nvPr/>
            </p:nvSpPr>
            <p:spPr bwMode="auto">
              <a:xfrm>
                <a:off x="4869948" y="3143248"/>
                <a:ext cx="782587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AR" sz="2000" b="1">
                    <a:solidFill>
                      <a:srgbClr val="00B050"/>
                    </a:solidFill>
                    <a:latin typeface="Gill Sans MT" pitchFamily="34" charset="0"/>
                  </a:rPr>
                  <a:t>FTIR</a:t>
                </a:r>
                <a:endParaRPr lang="es-AR" sz="2000" b="1" baseline="-25000">
                  <a:solidFill>
                    <a:srgbClr val="00B050"/>
                  </a:solidFill>
                  <a:latin typeface="Gill Sans MT" pitchFamily="34" charset="0"/>
                </a:endParaRPr>
              </a:p>
            </p:txBody>
          </p:sp>
        </p:grpSp>
        <p:sp>
          <p:nvSpPr>
            <p:cNvPr id="28" name="27 Rectángulo"/>
            <p:cNvSpPr/>
            <p:nvPr/>
          </p:nvSpPr>
          <p:spPr>
            <a:xfrm>
              <a:off x="4214810" y="1214422"/>
              <a:ext cx="2071702" cy="2428892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  <p:grpSp>
        <p:nvGrpSpPr>
          <p:cNvPr id="30" name="29 Grupo"/>
          <p:cNvGrpSpPr>
            <a:grpSpLocks/>
          </p:cNvGrpSpPr>
          <p:nvPr/>
        </p:nvGrpSpPr>
        <p:grpSpPr bwMode="auto">
          <a:xfrm>
            <a:off x="6786563" y="1714500"/>
            <a:ext cx="2071687" cy="1357313"/>
            <a:chOff x="6786578" y="1214422"/>
            <a:chExt cx="2071702" cy="1357322"/>
          </a:xfrm>
        </p:grpSpPr>
        <p:grpSp>
          <p:nvGrpSpPr>
            <p:cNvPr id="41993" name="34 Grupo"/>
            <p:cNvGrpSpPr>
              <a:grpSpLocks/>
            </p:cNvGrpSpPr>
            <p:nvPr/>
          </p:nvGrpSpPr>
          <p:grpSpPr bwMode="auto">
            <a:xfrm>
              <a:off x="7410651" y="1374527"/>
              <a:ext cx="820692" cy="1018528"/>
              <a:chOff x="7410651" y="1928802"/>
              <a:chExt cx="820692" cy="1018528"/>
            </a:xfrm>
          </p:grpSpPr>
          <p:sp>
            <p:nvSpPr>
              <p:cNvPr id="41995" name="11 CuadroTexto"/>
              <p:cNvSpPr txBox="1">
                <a:spLocks noChangeArrowheads="1"/>
              </p:cNvSpPr>
              <p:nvPr/>
            </p:nvSpPr>
            <p:spPr bwMode="auto">
              <a:xfrm>
                <a:off x="7429520" y="1928802"/>
                <a:ext cx="801823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AR" sz="2000" b="1">
                    <a:latin typeface="Gill Sans MT" pitchFamily="34" charset="0"/>
                  </a:rPr>
                  <a:t>SEM </a:t>
                </a:r>
                <a:endParaRPr lang="es-AR" sz="2000" b="1" baseline="-25000">
                  <a:latin typeface="Gill Sans MT" pitchFamily="34" charset="0"/>
                </a:endParaRPr>
              </a:p>
            </p:txBody>
          </p:sp>
          <p:sp>
            <p:nvSpPr>
              <p:cNvPr id="41996" name="12 CuadroTexto"/>
              <p:cNvSpPr txBox="1">
                <a:spLocks noChangeArrowheads="1"/>
              </p:cNvSpPr>
              <p:nvPr/>
            </p:nvSpPr>
            <p:spPr bwMode="auto">
              <a:xfrm>
                <a:off x="7410651" y="2547220"/>
                <a:ext cx="760144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AR" sz="2000" b="1">
                    <a:latin typeface="Gill Sans MT" pitchFamily="34" charset="0"/>
                  </a:rPr>
                  <a:t>TEM</a:t>
                </a:r>
                <a:endParaRPr lang="es-AR" sz="2000" b="1" baseline="-25000">
                  <a:latin typeface="Gill Sans MT" pitchFamily="34" charset="0"/>
                </a:endParaRPr>
              </a:p>
            </p:txBody>
          </p:sp>
        </p:grpSp>
        <p:sp>
          <p:nvSpPr>
            <p:cNvPr id="29" name="28 Rectángulo"/>
            <p:cNvSpPr/>
            <p:nvPr/>
          </p:nvSpPr>
          <p:spPr>
            <a:xfrm>
              <a:off x="6786578" y="1214422"/>
              <a:ext cx="2071702" cy="1357322"/>
            </a:xfrm>
            <a:prstGeom prst="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9643" t="27188" r="10071" b="24579"/>
          <a:stretch>
            <a:fillRect/>
          </a:stretch>
        </p:blipFill>
        <p:spPr bwMode="auto">
          <a:xfrm>
            <a:off x="1763713" y="1773238"/>
            <a:ext cx="558323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1 CuadroTexto"/>
          <p:cNvSpPr txBox="1">
            <a:spLocks noChangeArrowheads="1"/>
          </p:cNvSpPr>
          <p:nvPr/>
        </p:nvSpPr>
        <p:spPr bwMode="auto">
          <a:xfrm>
            <a:off x="1908175" y="476250"/>
            <a:ext cx="5357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AR" sz="2800" b="1">
                <a:solidFill>
                  <a:srgbClr val="00B050"/>
                </a:solidFill>
              </a:rPr>
              <a:t>M</a:t>
            </a:r>
            <a:r>
              <a:rPr lang="es-AR" sz="2800" b="1" baseline="-25000">
                <a:solidFill>
                  <a:srgbClr val="00B050"/>
                </a:solidFill>
              </a:rPr>
              <a:t>x/n</a:t>
            </a:r>
            <a:r>
              <a:rPr lang="es-AR" sz="2800" b="1">
                <a:solidFill>
                  <a:srgbClr val="00B050"/>
                </a:solidFill>
              </a:rPr>
              <a:t>[(AlO</a:t>
            </a:r>
            <a:r>
              <a:rPr lang="es-AR" sz="2800" b="1" baseline="-25000">
                <a:solidFill>
                  <a:srgbClr val="00B050"/>
                </a:solidFill>
              </a:rPr>
              <a:t>2</a:t>
            </a:r>
            <a:r>
              <a:rPr lang="es-AR" sz="2800" b="1">
                <a:solidFill>
                  <a:srgbClr val="00B050"/>
                </a:solidFill>
              </a:rPr>
              <a:t>)</a:t>
            </a:r>
            <a:r>
              <a:rPr lang="es-AR" sz="2800" b="1" i="1" baseline="-25000">
                <a:solidFill>
                  <a:srgbClr val="00B050"/>
                </a:solidFill>
              </a:rPr>
              <a:t>x</a:t>
            </a:r>
            <a:r>
              <a:rPr lang="es-AR" sz="2800" b="1">
                <a:solidFill>
                  <a:srgbClr val="00B050"/>
                </a:solidFill>
              </a:rPr>
              <a:t> (SiO</a:t>
            </a:r>
            <a:r>
              <a:rPr lang="es-AR" sz="2800" b="1" baseline="-25000">
                <a:solidFill>
                  <a:srgbClr val="00B050"/>
                </a:solidFill>
              </a:rPr>
              <a:t>2</a:t>
            </a:r>
            <a:r>
              <a:rPr lang="es-AR" sz="2800" b="1">
                <a:solidFill>
                  <a:srgbClr val="00B050"/>
                </a:solidFill>
              </a:rPr>
              <a:t>)</a:t>
            </a:r>
            <a:r>
              <a:rPr lang="es-AR" sz="2800" b="1" i="1" baseline="-25000">
                <a:solidFill>
                  <a:srgbClr val="00B050"/>
                </a:solidFill>
              </a:rPr>
              <a:t>y</a:t>
            </a:r>
            <a:r>
              <a:rPr lang="es-AR" sz="2800" b="1">
                <a:solidFill>
                  <a:srgbClr val="00B050"/>
                </a:solidFill>
              </a:rPr>
              <a:t>] · mH</a:t>
            </a:r>
            <a:r>
              <a:rPr lang="es-AR" sz="2800" b="1" baseline="-25000">
                <a:solidFill>
                  <a:srgbClr val="00B050"/>
                </a:solidFill>
              </a:rPr>
              <a:t>2</a:t>
            </a:r>
            <a:r>
              <a:rPr lang="es-AR" sz="2800" b="1">
                <a:solidFill>
                  <a:srgbClr val="00B050"/>
                </a:solidFill>
              </a:rPr>
              <a:t>O 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1149350" y="4900613"/>
            <a:ext cx="68389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s-ES" sz="2000">
                <a:latin typeface="Arial Black" pitchFamily="34" charset="0"/>
              </a:rPr>
              <a:t>Naturaleza del catión compensador de carga</a:t>
            </a:r>
          </a:p>
          <a:p>
            <a:pPr marL="342900" indent="-342900">
              <a:buFont typeface="Arial" charset="0"/>
              <a:buChar char="•"/>
            </a:pPr>
            <a:r>
              <a:rPr lang="es-ES" sz="2000">
                <a:solidFill>
                  <a:srgbClr val="009900"/>
                </a:solidFill>
                <a:latin typeface="Arial Black" pitchFamily="34" charset="0"/>
              </a:rPr>
              <a:t>Na    Cs H</a:t>
            </a:r>
            <a:endParaRPr lang="es-AR" sz="2000">
              <a:solidFill>
                <a:srgbClr val="009900"/>
              </a:solidFill>
              <a:latin typeface="Arial Black" pitchFamily="34" charset="0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1090613" y="5765800"/>
            <a:ext cx="718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000" dirty="0">
                <a:solidFill>
                  <a:srgbClr val="FF0000"/>
                </a:solidFill>
                <a:cs typeface="+mn-cs"/>
              </a:rPr>
              <a:t>*</a:t>
            </a:r>
            <a:r>
              <a:rPr lang="es-ES" sz="2000" dirty="0">
                <a:cs typeface="+mn-cs"/>
              </a:rPr>
              <a:t> </a:t>
            </a:r>
            <a:r>
              <a:rPr lang="es-ES" sz="2000" dirty="0">
                <a:latin typeface="Arial Black" pitchFamily="34" charset="0"/>
                <a:cs typeface="+mn-cs"/>
              </a:rPr>
              <a:t>Basicidad del oxígeno </a:t>
            </a:r>
            <a:r>
              <a:rPr lang="es-ES" sz="2000" dirty="0" err="1">
                <a:latin typeface="Arial Black" pitchFamily="34" charset="0"/>
                <a:cs typeface="+mn-cs"/>
              </a:rPr>
              <a:t>zeolítico</a:t>
            </a:r>
            <a:r>
              <a:rPr lang="es-ES" sz="2000" dirty="0">
                <a:latin typeface="Arial Black" pitchFamily="34" charset="0"/>
                <a:cs typeface="+mn-cs"/>
              </a:rPr>
              <a:t>: </a:t>
            </a:r>
            <a:r>
              <a:rPr lang="es-ES" sz="2000" b="1" dirty="0">
                <a:latin typeface="+mn-lt"/>
                <a:cs typeface="+mn-cs"/>
              </a:rPr>
              <a:t>Agregado de cesio</a:t>
            </a:r>
            <a:endParaRPr lang="es-AR" sz="2000" b="1" dirty="0"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41" name="Text Box 9"/>
          <p:cNvSpPr txBox="1">
            <a:spLocks noChangeArrowheads="1"/>
          </p:cNvSpPr>
          <p:nvPr/>
        </p:nvSpPr>
        <p:spPr bwMode="auto">
          <a:xfrm>
            <a:off x="1331913" y="260350"/>
            <a:ext cx="6911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chemeClr val="tx2"/>
                </a:solidFill>
              </a:rPr>
              <a:t>Resultados</a:t>
            </a:r>
            <a:r>
              <a:rPr lang="es-ES" sz="2400" b="1">
                <a:solidFill>
                  <a:schemeClr val="hlink"/>
                </a:solidFill>
              </a:rPr>
              <a:t>  Na- Cs MOR y H-Cs MOR</a:t>
            </a:r>
          </a:p>
        </p:txBody>
      </p:sp>
      <p:sp>
        <p:nvSpPr>
          <p:cNvPr id="380942" name="89 CuadroTexto"/>
          <p:cNvSpPr txBox="1">
            <a:spLocks noChangeArrowheads="1"/>
          </p:cNvSpPr>
          <p:nvPr/>
        </p:nvSpPr>
        <p:spPr bwMode="auto">
          <a:xfrm>
            <a:off x="1000125" y="785813"/>
            <a:ext cx="6856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Evaluación de la adsorción y retención de C</a:t>
            </a:r>
            <a:r>
              <a:rPr lang="es-AR" sz="2400" b="1" baseline="-25000">
                <a:solidFill>
                  <a:srgbClr val="0000FF"/>
                </a:solidFill>
                <a:latin typeface="Gill Sans MT" pitchFamily="34" charset="0"/>
              </a:rPr>
              <a:t>7</a:t>
            </a:r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H</a:t>
            </a:r>
            <a:r>
              <a:rPr lang="es-AR" sz="2400" b="1" baseline="-25000">
                <a:solidFill>
                  <a:srgbClr val="0000FF"/>
                </a:solidFill>
                <a:latin typeface="Gill Sans MT" pitchFamily="34" charset="0"/>
              </a:rPr>
              <a:t>8</a:t>
            </a:r>
          </a:p>
        </p:txBody>
      </p:sp>
      <p:grpSp>
        <p:nvGrpSpPr>
          <p:cNvPr id="380947" name="Group 19"/>
          <p:cNvGrpSpPr>
            <a:grpSpLocks/>
          </p:cNvGrpSpPr>
          <p:nvPr/>
        </p:nvGrpSpPr>
        <p:grpSpPr bwMode="auto">
          <a:xfrm>
            <a:off x="1116013" y="908050"/>
            <a:ext cx="7629525" cy="3214688"/>
            <a:chOff x="703" y="572"/>
            <a:chExt cx="4806" cy="2025"/>
          </a:xfrm>
        </p:grpSpPr>
        <p:graphicFrame>
          <p:nvGraphicFramePr>
            <p:cNvPr id="380932" name="Object 4"/>
            <p:cNvGraphicFramePr>
              <a:graphicFrameLocks noChangeAspect="1"/>
            </p:cNvGraphicFramePr>
            <p:nvPr/>
          </p:nvGraphicFramePr>
          <p:xfrm>
            <a:off x="703" y="572"/>
            <a:ext cx="2416" cy="1982"/>
          </p:xfrm>
          <a:graphic>
            <a:graphicData uri="http://schemas.openxmlformats.org/presentationml/2006/ole">
              <p:oleObj spid="_x0000_s380932" name="Graph" r:id="rId3" imgW="4169664" imgH="2915107" progId="Origin50.Graph">
                <p:embed/>
              </p:oleObj>
            </a:graphicData>
          </a:graphic>
        </p:graphicFrame>
        <p:graphicFrame>
          <p:nvGraphicFramePr>
            <p:cNvPr id="4099" name="Object 5"/>
            <p:cNvGraphicFramePr>
              <a:graphicFrameLocks noChangeAspect="1"/>
            </p:cNvGraphicFramePr>
            <p:nvPr/>
          </p:nvGraphicFramePr>
          <p:xfrm>
            <a:off x="3107" y="618"/>
            <a:ext cx="2402" cy="1979"/>
          </p:xfrm>
          <a:graphic>
            <a:graphicData uri="http://schemas.openxmlformats.org/presentationml/2006/ole">
              <p:oleObj spid="_x0000_s380933" name="Graph" r:id="rId4" imgW="4174541" imgH="2916326" progId="Origin50.Graph">
                <p:embed/>
              </p:oleObj>
            </a:graphicData>
          </a:graphic>
        </p:graphicFrame>
      </p:grpSp>
      <p:grpSp>
        <p:nvGrpSpPr>
          <p:cNvPr id="380948" name="Group 20"/>
          <p:cNvGrpSpPr>
            <a:grpSpLocks/>
          </p:cNvGrpSpPr>
          <p:nvPr/>
        </p:nvGrpSpPr>
        <p:grpSpPr bwMode="auto">
          <a:xfrm>
            <a:off x="900113" y="3716338"/>
            <a:ext cx="8243887" cy="2963862"/>
            <a:chOff x="567" y="2341"/>
            <a:chExt cx="5193" cy="1867"/>
          </a:xfrm>
        </p:grpSpPr>
        <p:graphicFrame>
          <p:nvGraphicFramePr>
            <p:cNvPr id="119811" name="Object 11"/>
            <p:cNvGraphicFramePr>
              <a:graphicFrameLocks noChangeAspect="1"/>
            </p:cNvGraphicFramePr>
            <p:nvPr/>
          </p:nvGraphicFramePr>
          <p:xfrm>
            <a:off x="567" y="2379"/>
            <a:ext cx="2813" cy="1829"/>
          </p:xfrm>
          <a:graphic>
            <a:graphicData uri="http://schemas.openxmlformats.org/presentationml/2006/ole">
              <p:oleObj spid="_x0000_s380939" name="Graph" r:id="rId5" imgW="4131869" imgH="2901696" progId="Origin50.Graph">
                <p:embed/>
              </p:oleObj>
            </a:graphicData>
          </a:graphic>
        </p:graphicFrame>
        <p:graphicFrame>
          <p:nvGraphicFramePr>
            <p:cNvPr id="2" name="Object 12"/>
            <p:cNvGraphicFramePr>
              <a:graphicFrameLocks noChangeAspect="1"/>
            </p:cNvGraphicFramePr>
            <p:nvPr/>
          </p:nvGraphicFramePr>
          <p:xfrm>
            <a:off x="2881" y="2341"/>
            <a:ext cx="2879" cy="1824"/>
          </p:xfrm>
          <a:graphic>
            <a:graphicData uri="http://schemas.openxmlformats.org/presentationml/2006/ole">
              <p:oleObj spid="_x0000_s380940" name="Graph" r:id="rId6" imgW="3920947" imgH="3001670" progId="Origin50.Graph">
                <p:embed/>
              </p:oleObj>
            </a:graphicData>
          </a:graphic>
        </p:graphicFrame>
      </p:grpSp>
      <p:sp>
        <p:nvSpPr>
          <p:cNvPr id="380944" name="Text Box 15"/>
          <p:cNvSpPr txBox="1">
            <a:spLocks noChangeArrowheads="1"/>
          </p:cNvSpPr>
          <p:nvPr/>
        </p:nvSpPr>
        <p:spPr bwMode="auto">
          <a:xfrm>
            <a:off x="1258888" y="6518275"/>
            <a:ext cx="78851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400"/>
              <a:t>Condiciones: 100 mg. de muestra, 20 cm</a:t>
            </a:r>
            <a:r>
              <a:rPr lang="es-ES" sz="1400" baseline="30000"/>
              <a:t>3</a:t>
            </a:r>
            <a:r>
              <a:rPr lang="es-ES" sz="1400"/>
              <a:t>/min, tolueno (8000 ppm)/N</a:t>
            </a:r>
            <a:r>
              <a:rPr lang="es-ES" sz="1400" baseline="-25000"/>
              <a:t>2</a:t>
            </a:r>
            <a:r>
              <a:rPr lang="es-ES" baseline="-25000"/>
              <a:t> </a:t>
            </a:r>
            <a:r>
              <a:rPr lang="es-ES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8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/>
        </p:nvGraphicFramePr>
        <p:xfrm>
          <a:off x="190500" y="571500"/>
          <a:ext cx="8786813" cy="5851525"/>
        </p:xfrm>
        <a:graphic>
          <a:graphicData uri="http://schemas.openxmlformats.org/drawingml/2006/table">
            <a:tbl>
              <a:tblPr/>
              <a:tblGrid>
                <a:gridCol w="2078038"/>
                <a:gridCol w="1390650"/>
                <a:gridCol w="1965325"/>
                <a:gridCol w="1676400"/>
                <a:gridCol w="1676400"/>
              </a:tblGrid>
              <a:tr h="503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Adsorbente</a:t>
                      </a:r>
                      <a:endParaRPr kumimoji="0" lang="es-A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Cs/Al</a:t>
                      </a:r>
                      <a:endParaRPr kumimoji="0" lang="es-A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s-ES" sz="24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(μmoles/mg)</a:t>
                      </a:r>
                      <a:endParaRPr kumimoji="0" lang="es-A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Vol. De poros</a:t>
                      </a:r>
                      <a:endParaRPr kumimoji="0" lang="es-A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Área BET</a:t>
                      </a:r>
                      <a:endParaRPr kumimoji="0" lang="es-A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NaMOR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30C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30C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1.34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30C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0.165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30C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409</a:t>
                      </a:r>
                      <a:endParaRPr kumimoji="0" 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30C3">
                        <a:alpha val="25098"/>
                      </a:srgbClr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Cs</a:t>
                      </a:r>
                      <a:r>
                        <a:rPr kumimoji="0" lang="es-A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s-A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Na-M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30C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0.08</a:t>
                      </a:r>
                      <a:endParaRPr kumimoji="0" 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30C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1.40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30C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0.158</a:t>
                      </a: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30C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408</a:t>
                      </a:r>
                      <a:endParaRPr kumimoji="0" 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30C3">
                        <a:alpha val="25098"/>
                      </a:srgbClr>
                    </a:solidFill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Cs</a:t>
                      </a:r>
                      <a:r>
                        <a:rPr kumimoji="0" lang="es-AR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s-AR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Na-M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30C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0.30</a:t>
                      </a:r>
                      <a:endParaRPr kumimoji="0" 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30C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0.89</a:t>
                      </a: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30C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0.138</a:t>
                      </a:r>
                      <a:endParaRPr kumimoji="0" lang="es-A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30C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344</a:t>
                      </a:r>
                      <a:endParaRPr kumimoji="0" 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30C3">
                        <a:alpha val="25098"/>
                      </a:srgbClr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Cs</a:t>
                      </a:r>
                      <a:r>
                        <a:rPr kumimoji="0" lang="en-GB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19</a:t>
                      </a: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Na-M</a:t>
                      </a:r>
                      <a:endParaRPr kumimoji="0" lang="es-A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30C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0.91</a:t>
                      </a:r>
                      <a:endParaRPr kumimoji="0" 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30C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0.55</a:t>
                      </a:r>
                      <a:endParaRPr kumimoji="0" 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30C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0.055</a:t>
                      </a:r>
                      <a:endParaRPr kumimoji="0" lang="es-A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30C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128</a:t>
                      </a:r>
                      <a:endParaRPr kumimoji="0" 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30C3">
                        <a:alpha val="25098"/>
                      </a:srgbClr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HMOR</a:t>
                      </a:r>
                      <a:endParaRPr kumimoji="0" lang="es-A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4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-</a:t>
                      </a:r>
                      <a:endParaRPr kumimoji="0" 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4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1.07</a:t>
                      </a:r>
                      <a:endParaRPr kumimoji="0" 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4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0.189</a:t>
                      </a:r>
                      <a:endParaRPr kumimoji="0" 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4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479</a:t>
                      </a:r>
                      <a:endParaRPr kumimoji="0" 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43921"/>
                      </a:srgbClr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Cs</a:t>
                      </a:r>
                      <a:r>
                        <a:rPr kumimoji="0" lang="en-GB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H-M</a:t>
                      </a:r>
                      <a:endParaRPr kumimoji="0" lang="es-A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4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0.12</a:t>
                      </a:r>
                      <a:endParaRPr kumimoji="0" 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4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1.06</a:t>
                      </a:r>
                      <a:endParaRPr kumimoji="0" 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4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0.183</a:t>
                      </a:r>
                      <a:endParaRPr kumimoji="0" 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4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447</a:t>
                      </a:r>
                      <a:endParaRPr kumimoji="0" 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43921"/>
                      </a:srgbClr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Cs</a:t>
                      </a:r>
                      <a:r>
                        <a:rPr kumimoji="0" lang="en-GB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H-M</a:t>
                      </a:r>
                      <a:endParaRPr kumimoji="0" lang="es-A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4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0.43</a:t>
                      </a:r>
                      <a:endParaRPr kumimoji="0" 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4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1.07</a:t>
                      </a:r>
                      <a:endParaRPr kumimoji="0" 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4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0.175</a:t>
                      </a:r>
                      <a:endParaRPr kumimoji="0" 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4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429</a:t>
                      </a:r>
                      <a:endParaRPr kumimoji="0" 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43921"/>
                      </a:srgbClr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Cs</a:t>
                      </a:r>
                      <a:r>
                        <a:rPr kumimoji="0" lang="en-GB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14</a:t>
                      </a: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H-M</a:t>
                      </a:r>
                      <a:endParaRPr kumimoji="0" lang="es-A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4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0.93</a:t>
                      </a:r>
                      <a:endParaRPr kumimoji="0" 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4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0.68</a:t>
                      </a:r>
                      <a:endParaRPr kumimoji="0" 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4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0.096</a:t>
                      </a:r>
                      <a:endParaRPr kumimoji="0" 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4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212</a:t>
                      </a:r>
                      <a:endParaRPr kumimoji="0" 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9900">
                        <a:alpha val="43921"/>
                      </a:srgbClr>
                    </a:solidFill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Cs</a:t>
                      </a:r>
                      <a:r>
                        <a:rPr kumimoji="0" lang="es-ES_tradnl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Co</a:t>
                      </a:r>
                      <a:r>
                        <a:rPr kumimoji="0" lang="es-ES_tradnl" sz="24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2,8</a:t>
                      </a:r>
                      <a:r>
                        <a:rPr kumimoji="0" lang="es-ES_tradnl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Times New Roman" pitchFamily="18" charset="0"/>
                        </a:rPr>
                        <a:t>Na-M</a:t>
                      </a:r>
                      <a:endParaRPr kumimoji="0" lang="es-AR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30C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ea typeface="Calibri" pitchFamily="34" charset="0"/>
                          <a:cs typeface="Times New Roman" pitchFamily="18" charset="0"/>
                        </a:rPr>
                        <a:t>0.12</a:t>
                      </a:r>
                      <a:endParaRPr kumimoji="0" 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30C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1.38</a:t>
                      </a:r>
                      <a:endParaRPr kumimoji="0" 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30C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0.159</a:t>
                      </a:r>
                      <a:endParaRPr kumimoji="0" 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30C3">
                        <a:alpha val="2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_tradnl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Black" pitchFamily="34" charset="0"/>
                          <a:ea typeface="Times New Roman" pitchFamily="18" charset="0"/>
                          <a:cs typeface="Arial" charset="0"/>
                        </a:rPr>
                        <a:t>397</a:t>
                      </a:r>
                      <a:endParaRPr kumimoji="0" lang="es-A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68580" marR="68580" marT="0" marB="0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30C3">
                        <a:alpha val="25098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0550" name="2 CuadroTexto"/>
          <p:cNvSpPr txBox="1">
            <a:spLocks noChangeArrowheads="1"/>
          </p:cNvSpPr>
          <p:nvPr/>
        </p:nvSpPr>
        <p:spPr bwMode="auto">
          <a:xfrm>
            <a:off x="-42863" y="14288"/>
            <a:ext cx="9304338" cy="430212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s-ES" sz="2200" b="1" dirty="0">
                <a:solidFill>
                  <a:srgbClr val="FFFF00"/>
                </a:solidFill>
                <a:latin typeface="Arial Black" pitchFamily="34" charset="0"/>
                <a:cs typeface="+mn-cs"/>
              </a:rPr>
              <a:t>Capacidad de adsorción de tolueno a 100ºC y Vol. de poros</a:t>
            </a:r>
            <a:endParaRPr lang="es-AR" sz="2200" b="1" dirty="0">
              <a:solidFill>
                <a:srgbClr val="FFFF00"/>
              </a:solidFill>
              <a:latin typeface="Arial Black" pitchFamily="34" charset="0"/>
              <a:cs typeface="+mn-cs"/>
            </a:endParaRPr>
          </a:p>
        </p:txBody>
      </p:sp>
      <p:sp>
        <p:nvSpPr>
          <p:cNvPr id="4" name="3 Elipse"/>
          <p:cNvSpPr/>
          <p:nvPr/>
        </p:nvSpPr>
        <p:spPr>
          <a:xfrm>
            <a:off x="6011863" y="1341438"/>
            <a:ext cx="1000125" cy="5000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5" name="4 Elipse"/>
          <p:cNvSpPr/>
          <p:nvPr/>
        </p:nvSpPr>
        <p:spPr>
          <a:xfrm>
            <a:off x="5940425" y="2997200"/>
            <a:ext cx="1000125" cy="5000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6" name="5 Cerrar corchete"/>
          <p:cNvSpPr/>
          <p:nvPr/>
        </p:nvSpPr>
        <p:spPr>
          <a:xfrm>
            <a:off x="6973888" y="1628775"/>
            <a:ext cx="71437" cy="1643063"/>
          </a:xfrm>
          <a:prstGeom prst="rightBracke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7" name="6 Elipse"/>
          <p:cNvSpPr/>
          <p:nvPr/>
        </p:nvSpPr>
        <p:spPr>
          <a:xfrm>
            <a:off x="5940425" y="3500438"/>
            <a:ext cx="1079500" cy="5000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5940425" y="5157788"/>
            <a:ext cx="1000125" cy="50006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9" name="8 Cerrar corchete"/>
          <p:cNvSpPr/>
          <p:nvPr/>
        </p:nvSpPr>
        <p:spPr>
          <a:xfrm>
            <a:off x="6948488" y="3789363"/>
            <a:ext cx="71437" cy="1584325"/>
          </a:xfrm>
          <a:prstGeom prst="rightBracket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06" name="1 CuadroTexto"/>
          <p:cNvSpPr txBox="1">
            <a:spLocks noChangeArrowheads="1"/>
          </p:cNvSpPr>
          <p:nvPr/>
        </p:nvSpPr>
        <p:spPr bwMode="auto">
          <a:xfrm>
            <a:off x="255588" y="63500"/>
            <a:ext cx="8888412" cy="8302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>
                <a:latin typeface="Arial Black" pitchFamily="34" charset="0"/>
              </a:rPr>
              <a:t>Desorción a temperatura programada de tolueno de NaMOR y HMOR</a:t>
            </a:r>
            <a:endParaRPr lang="es-AR" sz="2400"/>
          </a:p>
        </p:txBody>
      </p:sp>
      <p:sp>
        <p:nvSpPr>
          <p:cNvPr id="7" name="6 Elipse"/>
          <p:cNvSpPr/>
          <p:nvPr/>
        </p:nvSpPr>
        <p:spPr>
          <a:xfrm>
            <a:off x="3643313" y="1214438"/>
            <a:ext cx="928687" cy="2357437"/>
          </a:xfrm>
          <a:prstGeom prst="ellipse">
            <a:avLst/>
          </a:prstGeom>
          <a:solidFill>
            <a:schemeClr val="accent1">
              <a:alpha val="61000"/>
            </a:schemeClr>
          </a:solidFill>
          <a:ln w="50800">
            <a:solidFill>
              <a:srgbClr val="BB35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cxnSp>
        <p:nvCxnSpPr>
          <p:cNvPr id="9" name="8 Conector recto de flecha"/>
          <p:cNvCxnSpPr>
            <a:stCxn id="7" idx="4"/>
          </p:cNvCxnSpPr>
          <p:nvPr/>
        </p:nvCxnSpPr>
        <p:spPr>
          <a:xfrm rot="16200000" flipH="1">
            <a:off x="3196431" y="4482307"/>
            <a:ext cx="1857375" cy="36512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857250" y="5643563"/>
            <a:ext cx="6383338" cy="461962"/>
          </a:xfrm>
          <a:prstGeom prst="rect">
            <a:avLst/>
          </a:prstGeom>
          <a:solidFill>
            <a:srgbClr val="FFC000"/>
          </a:solidFill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>
                <a:latin typeface="Arial Black" pitchFamily="34" charset="0"/>
              </a:rPr>
              <a:t>180ºC, tolueno débilmente adsorbido</a:t>
            </a:r>
            <a:endParaRPr lang="es-AR" sz="2400">
              <a:latin typeface="Arial Black" pitchFamily="34" charset="0"/>
            </a:endParaRP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2071688" y="5440363"/>
            <a:ext cx="6572250" cy="830262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>
                <a:latin typeface="Arial Black" pitchFamily="34" charset="0"/>
              </a:rPr>
              <a:t>418ºC, tolueno con elevada energía de interacción.</a:t>
            </a:r>
            <a:endParaRPr lang="es-AR" sz="2400">
              <a:latin typeface="Arial Black" pitchFamily="34" charset="0"/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520700" y="5572125"/>
            <a:ext cx="8286750" cy="830263"/>
          </a:xfrm>
          <a:prstGeom prst="rect">
            <a:avLst/>
          </a:prstGeom>
          <a:solidFill>
            <a:srgbClr val="FFC000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400" b="1">
                <a:latin typeface="Arial Black" pitchFamily="34" charset="0"/>
              </a:rPr>
              <a:t>El tolueno interacciona más fuertemente con sitios donde está presente el catión Na</a:t>
            </a:r>
            <a:r>
              <a:rPr lang="es-ES" sz="2400" b="1" baseline="30000">
                <a:latin typeface="Arial Black" pitchFamily="34" charset="0"/>
              </a:rPr>
              <a:t>+</a:t>
            </a:r>
            <a:endParaRPr lang="es-AR" sz="2400" b="1">
              <a:latin typeface="Arial Black" pitchFamily="34" charset="0"/>
            </a:endParaRPr>
          </a:p>
        </p:txBody>
      </p:sp>
      <p:graphicFrame>
        <p:nvGraphicFramePr>
          <p:cNvPr id="221204" name="Object 20"/>
          <p:cNvGraphicFramePr>
            <a:graphicFrameLocks noChangeAspect="1"/>
          </p:cNvGraphicFramePr>
          <p:nvPr/>
        </p:nvGraphicFramePr>
        <p:xfrm>
          <a:off x="2000250" y="571500"/>
          <a:ext cx="5857875" cy="4483100"/>
        </p:xfrm>
        <a:graphic>
          <a:graphicData uri="http://schemas.openxmlformats.org/presentationml/2006/ole">
            <p:oleObj spid="_x0000_s221204" name="Graph" r:id="rId4" imgW="3920947" imgH="3001670" progId="Origin50.Graph">
              <p:embed/>
            </p:oleObj>
          </a:graphicData>
        </a:graphic>
      </p:graphicFrame>
      <p:graphicFrame>
        <p:nvGraphicFramePr>
          <p:cNvPr id="8207" name="Object 21"/>
          <p:cNvGraphicFramePr>
            <a:graphicFrameLocks noChangeAspect="1"/>
          </p:cNvGraphicFramePr>
          <p:nvPr/>
        </p:nvGraphicFramePr>
        <p:xfrm>
          <a:off x="2000250" y="571500"/>
          <a:ext cx="5878513" cy="4483100"/>
        </p:xfrm>
        <a:graphic>
          <a:graphicData uri="http://schemas.openxmlformats.org/presentationml/2006/ole">
            <p:oleObj spid="_x0000_s221205" name="Graph" r:id="rId5" imgW="3920947" imgH="300167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47 -0.00115 L 0.19635 -0.00092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09 -0.00416 L 0.19652 -0.0041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0" grpId="0" animBg="1"/>
      <p:bldP spid="10" grpId="1" animBg="1"/>
      <p:bldP spid="12" grpId="0" animBg="1"/>
      <p:bldP spid="12" grpId="1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223248" name="Object 16"/>
          <p:cNvGraphicFramePr>
            <a:graphicFrameLocks noChangeAspect="1"/>
          </p:cNvGraphicFramePr>
          <p:nvPr/>
        </p:nvGraphicFramePr>
        <p:xfrm>
          <a:off x="4214813" y="-26988"/>
          <a:ext cx="5572125" cy="3908426"/>
        </p:xfrm>
        <a:graphic>
          <a:graphicData uri="http://schemas.openxmlformats.org/presentationml/2006/ole">
            <p:oleObj spid="_x0000_s223248" name="Graph" r:id="rId4" imgW="4131869" imgH="2901696" progId="Origin50.Graph">
              <p:embed/>
            </p:oleObj>
          </a:graphicData>
        </a:graphic>
      </p:graphicFrame>
      <p:sp>
        <p:nvSpPr>
          <p:cNvPr id="22325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/>
          </a:p>
        </p:txBody>
      </p:sp>
      <p:graphicFrame>
        <p:nvGraphicFramePr>
          <p:cNvPr id="223249" name="Object 17"/>
          <p:cNvGraphicFramePr>
            <a:graphicFrameLocks noChangeAspect="1"/>
          </p:cNvGraphicFramePr>
          <p:nvPr/>
        </p:nvGraphicFramePr>
        <p:xfrm>
          <a:off x="0" y="0"/>
          <a:ext cx="5572125" cy="3913188"/>
        </p:xfrm>
        <a:graphic>
          <a:graphicData uri="http://schemas.openxmlformats.org/presentationml/2006/ole">
            <p:oleObj spid="_x0000_s223249" name="Graph" r:id="rId5" imgW="4131869" imgH="2901696" progId="Origin50.Graph">
              <p:embed/>
            </p:oleObj>
          </a:graphicData>
        </a:graphic>
      </p:graphicFrame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214313" y="5286375"/>
            <a:ext cx="3929062" cy="1446213"/>
          </a:xfrm>
          <a:prstGeom prst="rect">
            <a:avLst/>
          </a:prstGeom>
          <a:solidFill>
            <a:srgbClr val="FFC000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200">
                <a:latin typeface="Arial Black" pitchFamily="34" charset="0"/>
              </a:rPr>
              <a:t>Mayor Nº de moléculas de tolueno quedan retenidas a T alrededor de 300ºC.</a:t>
            </a:r>
            <a:endParaRPr lang="es-AR" sz="2200">
              <a:latin typeface="Arial Black" pitchFamily="34" charset="0"/>
            </a:endParaRPr>
          </a:p>
        </p:txBody>
      </p:sp>
      <p:cxnSp>
        <p:nvCxnSpPr>
          <p:cNvPr id="9" name="8 Conector recto de flecha"/>
          <p:cNvCxnSpPr/>
          <p:nvPr/>
        </p:nvCxnSpPr>
        <p:spPr>
          <a:xfrm rot="5400000">
            <a:off x="1929606" y="3999707"/>
            <a:ext cx="2143125" cy="15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3254" name="9 CuadroTexto"/>
          <p:cNvSpPr txBox="1">
            <a:spLocks noChangeArrowheads="1"/>
          </p:cNvSpPr>
          <p:nvPr/>
        </p:nvSpPr>
        <p:spPr bwMode="auto">
          <a:xfrm>
            <a:off x="355600" y="0"/>
            <a:ext cx="8636000" cy="46196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b="1">
                <a:latin typeface="Arial Black" pitchFamily="34" charset="0"/>
              </a:rPr>
              <a:t>Efecto del agregado de cesio en la T de desorción</a:t>
            </a:r>
            <a:endParaRPr lang="es-AR" sz="2400" b="1">
              <a:latin typeface="Arial Black" pitchFamily="34" charset="0"/>
            </a:endParaRP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214313" y="5189538"/>
            <a:ext cx="8572500" cy="1600200"/>
          </a:xfrm>
          <a:prstGeom prst="rect">
            <a:avLst/>
          </a:prstGeom>
          <a:solidFill>
            <a:srgbClr val="FFC000"/>
          </a:solidFill>
          <a:ln w="50800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es-ES" sz="2000" b="1">
                <a:latin typeface="Arial Black" pitchFamily="34" charset="0"/>
              </a:rPr>
              <a:t>La presencia del catión Cs</a:t>
            </a:r>
            <a:r>
              <a:rPr lang="es-ES" sz="2000" b="1" baseline="30000">
                <a:latin typeface="Arial Black" pitchFamily="34" charset="0"/>
              </a:rPr>
              <a:t>+</a:t>
            </a:r>
            <a:r>
              <a:rPr lang="es-ES" sz="2000" b="1">
                <a:latin typeface="Arial Black" pitchFamily="34" charset="0"/>
              </a:rPr>
              <a:t> aumenta la estabilidad de las moléculas de tolueno ya que la desorción se completa a 370ºC; mientras que en HMOR el tolueno fue liberado completamente a menos de 300ºC.</a:t>
            </a:r>
            <a:endParaRPr lang="es-AR" sz="2000" b="1">
              <a:latin typeface="Arial Black" pitchFamily="34" charset="0"/>
            </a:endParaRPr>
          </a:p>
          <a:p>
            <a:endParaRPr lang="es-AR"/>
          </a:p>
        </p:txBody>
      </p:sp>
      <p:cxnSp>
        <p:nvCxnSpPr>
          <p:cNvPr id="14" name="13 Conector recto de flecha"/>
          <p:cNvCxnSpPr/>
          <p:nvPr/>
        </p:nvCxnSpPr>
        <p:spPr>
          <a:xfrm rot="5400000">
            <a:off x="5894388" y="4035425"/>
            <a:ext cx="2071688" cy="158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10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Gill Sans MT" pitchFamily="34" charset="0"/>
            </a:endParaRPr>
          </a:p>
        </p:txBody>
      </p:sp>
      <p:grpSp>
        <p:nvGrpSpPr>
          <p:cNvPr id="383101" name="Group 83"/>
          <p:cNvGrpSpPr>
            <a:grpSpLocks/>
          </p:cNvGrpSpPr>
          <p:nvPr/>
        </p:nvGrpSpPr>
        <p:grpSpPr bwMode="auto">
          <a:xfrm>
            <a:off x="3924300" y="333375"/>
            <a:ext cx="5191125" cy="6046788"/>
            <a:chOff x="1575" y="210"/>
            <a:chExt cx="3270" cy="3809"/>
          </a:xfrm>
        </p:grpSpPr>
        <p:sp>
          <p:nvSpPr>
            <p:cNvPr id="383106" name="17 CuadroTexto"/>
            <p:cNvSpPr txBox="1">
              <a:spLocks noChangeArrowheads="1"/>
            </p:cNvSpPr>
            <p:nvPr/>
          </p:nvSpPr>
          <p:spPr bwMode="auto">
            <a:xfrm>
              <a:off x="3034" y="1800"/>
              <a:ext cx="32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1500" b="1">
                  <a:solidFill>
                    <a:srgbClr val="0000FF"/>
                  </a:solidFill>
                  <a:latin typeface="Book Antiqua" pitchFamily="18" charset="0"/>
                </a:rPr>
                <a:t>(+4)</a:t>
              </a:r>
            </a:p>
          </p:txBody>
        </p:sp>
        <p:sp>
          <p:nvSpPr>
            <p:cNvPr id="383107" name="17 CuadroTexto"/>
            <p:cNvSpPr txBox="1">
              <a:spLocks noChangeArrowheads="1"/>
            </p:cNvSpPr>
            <p:nvPr/>
          </p:nvSpPr>
          <p:spPr bwMode="auto">
            <a:xfrm>
              <a:off x="3452" y="1800"/>
              <a:ext cx="329" cy="2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1500" b="1">
                  <a:solidFill>
                    <a:srgbClr val="0000FF"/>
                  </a:solidFill>
                  <a:latin typeface="Book Antiqua" pitchFamily="18" charset="0"/>
                </a:rPr>
                <a:t>(+3)</a:t>
              </a:r>
            </a:p>
          </p:txBody>
        </p:sp>
        <p:grpSp>
          <p:nvGrpSpPr>
            <p:cNvPr id="383108" name="93 Grupo"/>
            <p:cNvGrpSpPr>
              <a:grpSpLocks/>
            </p:cNvGrpSpPr>
            <p:nvPr/>
          </p:nvGrpSpPr>
          <p:grpSpPr bwMode="auto">
            <a:xfrm>
              <a:off x="2587" y="210"/>
              <a:ext cx="1212" cy="450"/>
              <a:chOff x="5688562" y="2571744"/>
              <a:chExt cx="1922982" cy="714389"/>
            </a:xfrm>
          </p:grpSpPr>
          <p:sp>
            <p:nvSpPr>
              <p:cNvPr id="383162" name="85 CuadroTexto"/>
              <p:cNvSpPr txBox="1">
                <a:spLocks noChangeArrowheads="1"/>
              </p:cNvSpPr>
              <p:nvPr/>
            </p:nvSpPr>
            <p:spPr bwMode="auto">
              <a:xfrm>
                <a:off x="5688562" y="2571744"/>
                <a:ext cx="1922982" cy="4270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AR" sz="2200">
                    <a:solidFill>
                      <a:srgbClr val="0000FF"/>
                    </a:solidFill>
                    <a:latin typeface="Gill Sans MT" pitchFamily="34" charset="0"/>
                  </a:rPr>
                  <a:t>Ácido de Lewis</a:t>
                </a:r>
              </a:p>
            </p:txBody>
          </p:sp>
          <p:cxnSp>
            <p:nvCxnSpPr>
              <p:cNvPr id="89" name="88 Conector recto de flecha"/>
              <p:cNvCxnSpPr>
                <a:stCxn id="83002" idx="0"/>
                <a:endCxn id="383162" idx="2"/>
              </p:cNvCxnSpPr>
              <p:nvPr/>
            </p:nvCxnSpPr>
            <p:spPr>
              <a:xfrm rot="5400000" flipH="1" flipV="1">
                <a:off x="6515109" y="3143256"/>
                <a:ext cx="284168" cy="1587"/>
              </a:xfrm>
              <a:prstGeom prst="straightConnector1">
                <a:avLst/>
              </a:prstGeom>
              <a:ln w="25400">
                <a:solidFill>
                  <a:srgbClr val="0066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3109" name="69 Grupo"/>
            <p:cNvGrpSpPr>
              <a:grpSpLocks/>
            </p:cNvGrpSpPr>
            <p:nvPr/>
          </p:nvGrpSpPr>
          <p:grpSpPr bwMode="auto">
            <a:xfrm>
              <a:off x="1927" y="1071"/>
              <a:ext cx="2918" cy="2612"/>
              <a:chOff x="3731660" y="1571612"/>
              <a:chExt cx="5269496" cy="4714909"/>
            </a:xfrm>
          </p:grpSpPr>
          <p:grpSp>
            <p:nvGrpSpPr>
              <p:cNvPr id="383157" name="66 Grupo"/>
              <p:cNvGrpSpPr>
                <a:grpSpLocks/>
              </p:cNvGrpSpPr>
              <p:nvPr/>
            </p:nvGrpSpPr>
            <p:grpSpPr bwMode="auto">
              <a:xfrm>
                <a:off x="4071423" y="1571612"/>
                <a:ext cx="4929733" cy="4714909"/>
                <a:chOff x="4428613" y="1571612"/>
                <a:chExt cx="4929733" cy="4714909"/>
              </a:xfrm>
            </p:grpSpPr>
            <p:sp>
              <p:nvSpPr>
                <p:cNvPr id="153" name="152 Elipse"/>
                <p:cNvSpPr/>
                <p:nvPr/>
              </p:nvSpPr>
              <p:spPr>
                <a:xfrm>
                  <a:off x="4428351" y="2714237"/>
                  <a:ext cx="4072212" cy="357228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AR"/>
                </a:p>
              </p:txBody>
            </p:sp>
            <p:sp>
              <p:nvSpPr>
                <p:cNvPr id="154" name="153 Rectángulo"/>
                <p:cNvSpPr/>
                <p:nvPr/>
              </p:nvSpPr>
              <p:spPr>
                <a:xfrm>
                  <a:off x="5428797" y="1571612"/>
                  <a:ext cx="3929549" cy="2714863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AR"/>
                </a:p>
              </p:txBody>
            </p:sp>
          </p:grpSp>
          <p:sp>
            <p:nvSpPr>
              <p:cNvPr id="151" name="150 Elipse"/>
              <p:cNvSpPr/>
              <p:nvPr/>
            </p:nvSpPr>
            <p:spPr>
              <a:xfrm>
                <a:off x="3928499" y="3429055"/>
                <a:ext cx="857782" cy="857421"/>
              </a:xfrm>
              <a:prstGeom prst="ellipse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AR"/>
              </a:p>
            </p:txBody>
          </p:sp>
          <p:sp>
            <p:nvSpPr>
              <p:cNvPr id="152" name="151 Rectángulo"/>
              <p:cNvSpPr/>
              <p:nvPr/>
            </p:nvSpPr>
            <p:spPr>
              <a:xfrm rot="1831692">
                <a:off x="3731660" y="2929044"/>
                <a:ext cx="572458" cy="121482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AR" dirty="0"/>
              </a:p>
            </p:txBody>
          </p:sp>
        </p:grpSp>
        <p:grpSp>
          <p:nvGrpSpPr>
            <p:cNvPr id="383110" name="73 Grupo"/>
            <p:cNvGrpSpPr>
              <a:grpSpLocks/>
            </p:cNvGrpSpPr>
            <p:nvPr/>
          </p:nvGrpSpPr>
          <p:grpSpPr bwMode="auto">
            <a:xfrm rot="-9440375">
              <a:off x="3633" y="3271"/>
              <a:ext cx="587" cy="748"/>
              <a:chOff x="3884496" y="3080772"/>
              <a:chExt cx="1058476" cy="1349690"/>
            </a:xfrm>
          </p:grpSpPr>
          <p:sp>
            <p:nvSpPr>
              <p:cNvPr id="148" name="147 Elipse"/>
              <p:cNvSpPr>
                <a:spLocks noChangeArrowheads="1"/>
              </p:cNvSpPr>
              <p:nvPr/>
            </p:nvSpPr>
            <p:spPr bwMode="auto">
              <a:xfrm>
                <a:off x="4083030" y="3584130"/>
                <a:ext cx="858321" cy="857089"/>
              </a:xfrm>
              <a:prstGeom prst="ellipse">
                <a:avLst/>
              </a:prstGeom>
              <a:solidFill>
                <a:schemeClr val="bg1"/>
              </a:solidFill>
              <a:ln w="12700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AR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49" name="148 Rectángulo"/>
              <p:cNvSpPr>
                <a:spLocks noChangeArrowheads="1"/>
              </p:cNvSpPr>
              <p:nvPr/>
            </p:nvSpPr>
            <p:spPr bwMode="auto">
              <a:xfrm rot="1831692">
                <a:off x="3888964" y="3090866"/>
                <a:ext cx="571612" cy="1214360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AR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grpSp>
          <p:nvGrpSpPr>
            <p:cNvPr id="383111" name="121 Grupo"/>
            <p:cNvGrpSpPr>
              <a:grpSpLocks/>
            </p:cNvGrpSpPr>
            <p:nvPr/>
          </p:nvGrpSpPr>
          <p:grpSpPr bwMode="auto">
            <a:xfrm>
              <a:off x="2122" y="2160"/>
              <a:ext cx="1983" cy="1645"/>
              <a:chOff x="4029494" y="3643313"/>
              <a:chExt cx="3582633" cy="2970767"/>
            </a:xfrm>
          </p:grpSpPr>
          <p:grpSp>
            <p:nvGrpSpPr>
              <p:cNvPr id="383124" name="72 Grupo"/>
              <p:cNvGrpSpPr>
                <a:grpSpLocks/>
              </p:cNvGrpSpPr>
              <p:nvPr/>
            </p:nvGrpSpPr>
            <p:grpSpPr bwMode="auto">
              <a:xfrm rot="-5170003">
                <a:off x="4176150" y="5403777"/>
                <a:ext cx="1063647" cy="1356960"/>
                <a:chOff x="3879822" y="3073813"/>
                <a:chExt cx="1062607" cy="1356969"/>
              </a:xfrm>
            </p:grpSpPr>
            <p:sp>
              <p:nvSpPr>
                <p:cNvPr id="146" name="145 Elipse"/>
                <p:cNvSpPr>
                  <a:spLocks noChangeArrowheads="1"/>
                </p:cNvSpPr>
                <p:nvPr/>
              </p:nvSpPr>
              <p:spPr bwMode="auto">
                <a:xfrm>
                  <a:off x="4077066" y="3573860"/>
                  <a:ext cx="858785" cy="854561"/>
                </a:xfrm>
                <a:prstGeom prst="ellipse">
                  <a:avLst/>
                </a:prstGeom>
                <a:solidFill>
                  <a:schemeClr val="bg1"/>
                </a:solidFill>
                <a:ln w="12700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AR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147" name="146 Rectángulo"/>
                <p:cNvSpPr>
                  <a:spLocks noChangeArrowheads="1"/>
                </p:cNvSpPr>
                <p:nvPr/>
              </p:nvSpPr>
              <p:spPr bwMode="auto">
                <a:xfrm rot="1831692">
                  <a:off x="3877636" y="3066782"/>
                  <a:ext cx="570118" cy="1214092"/>
                </a:xfrm>
                <a:prstGeom prst="rect">
                  <a:avLst/>
                </a:prstGeom>
                <a:solidFill>
                  <a:schemeClr val="bg1"/>
                </a:solidFill>
                <a:ln w="25400" algn="ctr">
                  <a:noFill/>
                  <a:miter lim="800000"/>
                  <a:headEnd/>
                  <a:tailEnd/>
                </a:ln>
              </p:spPr>
              <p:txBody>
                <a:bodyPr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AR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383125" name="76 CuadroTexto"/>
              <p:cNvSpPr txBox="1">
                <a:spLocks noChangeArrowheads="1"/>
              </p:cNvSpPr>
              <p:nvPr/>
            </p:nvSpPr>
            <p:spPr bwMode="auto">
              <a:xfrm>
                <a:off x="6828031" y="5734588"/>
                <a:ext cx="596202" cy="485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AR" sz="2200" b="1">
                    <a:solidFill>
                      <a:srgbClr val="339933"/>
                    </a:solidFill>
                    <a:latin typeface="Calibri" pitchFamily="34" charset="0"/>
                  </a:rPr>
                  <a:t>M</a:t>
                </a:r>
                <a:r>
                  <a:rPr lang="es-AR" sz="2200" b="1" baseline="30000">
                    <a:solidFill>
                      <a:srgbClr val="339933"/>
                    </a:solidFill>
                    <a:latin typeface="Calibri" pitchFamily="34" charset="0"/>
                  </a:rPr>
                  <a:t>+</a:t>
                </a:r>
              </a:p>
            </p:txBody>
          </p:sp>
          <p:sp>
            <p:nvSpPr>
              <p:cNvPr id="383126" name="77 CuadroTexto"/>
              <p:cNvSpPr txBox="1">
                <a:spLocks noChangeArrowheads="1"/>
              </p:cNvSpPr>
              <p:nvPr/>
            </p:nvSpPr>
            <p:spPr bwMode="auto">
              <a:xfrm>
                <a:off x="4842326" y="5674993"/>
                <a:ext cx="491312" cy="4857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AR" sz="2200" b="1">
                    <a:solidFill>
                      <a:srgbClr val="339933"/>
                    </a:solidFill>
                    <a:latin typeface="Calibri" pitchFamily="34" charset="0"/>
                  </a:rPr>
                  <a:t>O</a:t>
                </a:r>
                <a:r>
                  <a:rPr lang="es-AR" sz="2200" b="1" baseline="30000">
                    <a:solidFill>
                      <a:srgbClr val="339933"/>
                    </a:solidFill>
                    <a:latin typeface="Calibri" pitchFamily="34" charset="0"/>
                  </a:rPr>
                  <a:t>-</a:t>
                </a:r>
              </a:p>
            </p:txBody>
          </p:sp>
          <p:sp>
            <p:nvSpPr>
              <p:cNvPr id="383127" name="78 CuadroTexto"/>
              <p:cNvSpPr txBox="1">
                <a:spLocks noChangeArrowheads="1"/>
              </p:cNvSpPr>
              <p:nvPr/>
            </p:nvSpPr>
            <p:spPr bwMode="auto">
              <a:xfrm>
                <a:off x="4071039" y="3643313"/>
                <a:ext cx="491311" cy="4857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AR" sz="2200" b="1">
                    <a:solidFill>
                      <a:srgbClr val="339933"/>
                    </a:solidFill>
                    <a:latin typeface="Calibri" pitchFamily="34" charset="0"/>
                  </a:rPr>
                  <a:t>O</a:t>
                </a:r>
                <a:r>
                  <a:rPr lang="es-AR" sz="2200" b="1" baseline="30000">
                    <a:solidFill>
                      <a:srgbClr val="339933"/>
                    </a:solidFill>
                    <a:latin typeface="Calibri" pitchFamily="34" charset="0"/>
                  </a:rPr>
                  <a:t>-</a:t>
                </a:r>
              </a:p>
            </p:txBody>
          </p:sp>
          <p:grpSp>
            <p:nvGrpSpPr>
              <p:cNvPr id="383128" name="100 Grupo"/>
              <p:cNvGrpSpPr>
                <a:grpSpLocks/>
              </p:cNvGrpSpPr>
              <p:nvPr/>
            </p:nvGrpSpPr>
            <p:grpSpPr bwMode="auto">
              <a:xfrm>
                <a:off x="4929190" y="3887789"/>
                <a:ext cx="2682937" cy="1302622"/>
                <a:chOff x="5214942" y="995777"/>
                <a:chExt cx="2682953" cy="1303398"/>
              </a:xfrm>
            </p:grpSpPr>
            <p:sp>
              <p:nvSpPr>
                <p:cNvPr id="383132" name="79 CuadroTexto"/>
                <p:cNvSpPr txBox="1">
                  <a:spLocks noChangeArrowheads="1"/>
                </p:cNvSpPr>
                <p:nvPr/>
              </p:nvSpPr>
              <p:spPr bwMode="auto">
                <a:xfrm>
                  <a:off x="6358585" y="1221435"/>
                  <a:ext cx="348693" cy="4170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AR">
                      <a:latin typeface="Calibri" pitchFamily="34" charset="0"/>
                    </a:rPr>
                    <a:t>C</a:t>
                  </a:r>
                </a:p>
              </p:txBody>
            </p:sp>
            <p:sp>
              <p:nvSpPr>
                <p:cNvPr id="383133" name="80 CuadroTexto"/>
                <p:cNvSpPr txBox="1">
                  <a:spLocks noChangeArrowheads="1"/>
                </p:cNvSpPr>
                <p:nvPr/>
              </p:nvSpPr>
              <p:spPr bwMode="auto">
                <a:xfrm>
                  <a:off x="6000858" y="1508471"/>
                  <a:ext cx="348693" cy="4170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AR">
                      <a:latin typeface="Calibri" pitchFamily="34" charset="0"/>
                    </a:rPr>
                    <a:t>C</a:t>
                  </a:r>
                </a:p>
              </p:txBody>
            </p:sp>
            <p:sp>
              <p:nvSpPr>
                <p:cNvPr id="383134" name="81 CuadroTexto"/>
                <p:cNvSpPr txBox="1">
                  <a:spLocks noChangeArrowheads="1"/>
                </p:cNvSpPr>
                <p:nvPr/>
              </p:nvSpPr>
              <p:spPr bwMode="auto">
                <a:xfrm>
                  <a:off x="6358585" y="1853276"/>
                  <a:ext cx="348693" cy="4170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AR">
                      <a:latin typeface="Calibri" pitchFamily="34" charset="0"/>
                    </a:rPr>
                    <a:t>C</a:t>
                  </a:r>
                </a:p>
              </p:txBody>
            </p:sp>
            <p:sp>
              <p:nvSpPr>
                <p:cNvPr id="383135" name="82 CuadroTexto"/>
                <p:cNvSpPr txBox="1">
                  <a:spLocks noChangeArrowheads="1"/>
                </p:cNvSpPr>
                <p:nvPr/>
              </p:nvSpPr>
              <p:spPr bwMode="auto">
                <a:xfrm>
                  <a:off x="7549202" y="1508471"/>
                  <a:ext cx="348693" cy="4170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AR">
                      <a:latin typeface="Calibri" pitchFamily="34" charset="0"/>
                    </a:rPr>
                    <a:t>C</a:t>
                  </a:r>
                </a:p>
              </p:txBody>
            </p:sp>
            <p:sp>
              <p:nvSpPr>
                <p:cNvPr id="383136" name="83 CuadroTexto"/>
                <p:cNvSpPr txBox="1">
                  <a:spLocks noChangeArrowheads="1"/>
                </p:cNvSpPr>
                <p:nvPr/>
              </p:nvSpPr>
              <p:spPr bwMode="auto">
                <a:xfrm>
                  <a:off x="7121013" y="1853276"/>
                  <a:ext cx="348694" cy="4170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AR">
                      <a:latin typeface="Calibri" pitchFamily="34" charset="0"/>
                    </a:rPr>
                    <a:t>C</a:t>
                  </a:r>
                </a:p>
              </p:txBody>
            </p:sp>
            <p:sp>
              <p:nvSpPr>
                <p:cNvPr id="383137" name="84 CuadroTexto"/>
                <p:cNvSpPr txBox="1">
                  <a:spLocks noChangeArrowheads="1"/>
                </p:cNvSpPr>
                <p:nvPr/>
              </p:nvSpPr>
              <p:spPr bwMode="auto">
                <a:xfrm>
                  <a:off x="7144500" y="1221435"/>
                  <a:ext cx="348694" cy="4170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AR">
                      <a:latin typeface="Calibri" pitchFamily="34" charset="0"/>
                    </a:rPr>
                    <a:t>C</a:t>
                  </a:r>
                </a:p>
              </p:txBody>
            </p:sp>
            <p:cxnSp>
              <p:nvCxnSpPr>
                <p:cNvPr id="131" name="130 Conector recto"/>
                <p:cNvCxnSpPr/>
                <p:nvPr/>
              </p:nvCxnSpPr>
              <p:spPr>
                <a:xfrm rot="5400000" flipH="1" flipV="1">
                  <a:off x="6255606" y="1452290"/>
                  <a:ext cx="144561" cy="14453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" name="131 Conector recto"/>
                <p:cNvCxnSpPr/>
                <p:nvPr/>
              </p:nvCxnSpPr>
              <p:spPr>
                <a:xfrm rot="5400000" flipH="1" flipV="1">
                  <a:off x="7423627" y="1792913"/>
                  <a:ext cx="142753" cy="14453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132 Conector recto"/>
                <p:cNvCxnSpPr/>
                <p:nvPr/>
              </p:nvCxnSpPr>
              <p:spPr>
                <a:xfrm rot="10800000" flipH="1" flipV="1">
                  <a:off x="7424543" y="1436014"/>
                  <a:ext cx="144535" cy="1445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133 Conector recto"/>
                <p:cNvCxnSpPr/>
                <p:nvPr/>
              </p:nvCxnSpPr>
              <p:spPr>
                <a:xfrm rot="10800000" flipH="1" flipV="1">
                  <a:off x="6271879" y="1820908"/>
                  <a:ext cx="142729" cy="144561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134 Conector recto"/>
                <p:cNvCxnSpPr>
                  <a:stCxn id="383132" idx="3"/>
                  <a:endCxn id="383137" idx="1"/>
                </p:cNvCxnSpPr>
                <p:nvPr/>
              </p:nvCxnSpPr>
              <p:spPr>
                <a:xfrm>
                  <a:off x="6665736" y="1407102"/>
                  <a:ext cx="473351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135 Conector recto"/>
                <p:cNvCxnSpPr>
                  <a:stCxn id="383134" idx="3"/>
                  <a:endCxn id="383136" idx="1"/>
                </p:cNvCxnSpPr>
                <p:nvPr/>
              </p:nvCxnSpPr>
              <p:spPr>
                <a:xfrm>
                  <a:off x="6665736" y="2037749"/>
                  <a:ext cx="449865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7" name="136 Elipse"/>
                <p:cNvSpPr/>
                <p:nvPr/>
              </p:nvSpPr>
              <p:spPr>
                <a:xfrm>
                  <a:off x="6598889" y="1506487"/>
                  <a:ext cx="637759" cy="430069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s-AR"/>
                </a:p>
              </p:txBody>
            </p:sp>
            <p:sp>
              <p:nvSpPr>
                <p:cNvPr id="383145" name="92 CuadroTexto"/>
                <p:cNvSpPr txBox="1">
                  <a:spLocks noChangeArrowheads="1"/>
                </p:cNvSpPr>
                <p:nvPr/>
              </p:nvSpPr>
              <p:spPr bwMode="auto">
                <a:xfrm>
                  <a:off x="5572669" y="1508471"/>
                  <a:ext cx="348694" cy="4170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AR">
                      <a:latin typeface="Calibri" pitchFamily="34" charset="0"/>
                    </a:rPr>
                    <a:t>C</a:t>
                  </a:r>
                </a:p>
              </p:txBody>
            </p:sp>
            <p:cxnSp>
              <p:nvCxnSpPr>
                <p:cNvPr id="139" name="138 Conector recto"/>
                <p:cNvCxnSpPr>
                  <a:stCxn id="383145" idx="3"/>
                  <a:endCxn id="383133" idx="1"/>
                </p:cNvCxnSpPr>
                <p:nvPr/>
              </p:nvCxnSpPr>
              <p:spPr>
                <a:xfrm>
                  <a:off x="5879829" y="1692610"/>
                  <a:ext cx="121047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3147" name="94 CuadroTexto"/>
                <p:cNvSpPr txBox="1">
                  <a:spLocks noChangeArrowheads="1"/>
                </p:cNvSpPr>
                <p:nvPr/>
              </p:nvSpPr>
              <p:spPr bwMode="auto">
                <a:xfrm>
                  <a:off x="5500401" y="995777"/>
                  <a:ext cx="372181" cy="4170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AR">
                      <a:latin typeface="Calibri" pitchFamily="34" charset="0"/>
                    </a:rPr>
                    <a:t>H</a:t>
                  </a:r>
                </a:p>
              </p:txBody>
            </p:sp>
            <p:sp>
              <p:nvSpPr>
                <p:cNvPr id="383148" name="95 CuadroTexto"/>
                <p:cNvSpPr txBox="1">
                  <a:spLocks noChangeArrowheads="1"/>
                </p:cNvSpPr>
                <p:nvPr/>
              </p:nvSpPr>
              <p:spPr bwMode="auto">
                <a:xfrm>
                  <a:off x="5214942" y="1181719"/>
                  <a:ext cx="372181" cy="4170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AR">
                      <a:latin typeface="Calibri" pitchFamily="34" charset="0"/>
                    </a:rPr>
                    <a:t>H</a:t>
                  </a:r>
                </a:p>
              </p:txBody>
            </p:sp>
            <p:sp>
              <p:nvSpPr>
                <p:cNvPr id="383149" name="96 CuadroTexto"/>
                <p:cNvSpPr txBox="1">
                  <a:spLocks noChangeArrowheads="1"/>
                </p:cNvSpPr>
                <p:nvPr/>
              </p:nvSpPr>
              <p:spPr bwMode="auto">
                <a:xfrm>
                  <a:off x="5214942" y="1882160"/>
                  <a:ext cx="372181" cy="41701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s-AR">
                      <a:latin typeface="Calibri" pitchFamily="34" charset="0"/>
                    </a:rPr>
                    <a:t>H</a:t>
                  </a:r>
                </a:p>
              </p:txBody>
            </p:sp>
            <p:cxnSp>
              <p:nvCxnSpPr>
                <p:cNvPr id="143" name="142 Conector recto"/>
                <p:cNvCxnSpPr/>
                <p:nvPr/>
              </p:nvCxnSpPr>
              <p:spPr>
                <a:xfrm rot="5400000" flipH="1" flipV="1">
                  <a:off x="5500412" y="1793816"/>
                  <a:ext cx="144561" cy="144535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" name="143 Conector recto"/>
                <p:cNvCxnSpPr/>
                <p:nvPr/>
              </p:nvCxnSpPr>
              <p:spPr>
                <a:xfrm rot="10800000" flipH="1" flipV="1">
                  <a:off x="5500425" y="1437821"/>
                  <a:ext cx="144535" cy="144561"/>
                </a:xfrm>
                <a:prstGeom prst="line">
                  <a:avLst/>
                </a:prstGeom>
                <a:ln w="254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5" name="144 Conector recto"/>
                <p:cNvCxnSpPr/>
                <p:nvPr/>
              </p:nvCxnSpPr>
              <p:spPr>
                <a:xfrm rot="16200000" flipH="1">
                  <a:off x="5549179" y="1414337"/>
                  <a:ext cx="289122" cy="72267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22" name="121 Conector recto"/>
              <p:cNvCxnSpPr>
                <a:stCxn id="383149" idx="2"/>
                <a:endCxn id="383126" idx="0"/>
              </p:cNvCxnSpPr>
              <p:nvPr/>
            </p:nvCxnSpPr>
            <p:spPr>
              <a:xfrm rot="5400000">
                <a:off x="4810987" y="5392357"/>
                <a:ext cx="530945" cy="34326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122 Conector recto"/>
              <p:cNvCxnSpPr/>
              <p:nvPr/>
            </p:nvCxnSpPr>
            <p:spPr>
              <a:xfrm rot="16200000" flipH="1">
                <a:off x="6357609" y="4929942"/>
                <a:ext cx="1070921" cy="498642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123 Conector recto"/>
              <p:cNvCxnSpPr/>
              <p:nvPr/>
            </p:nvCxnSpPr>
            <p:spPr>
              <a:xfrm flipH="1" flipV="1">
                <a:off x="4426962" y="3934069"/>
                <a:ext cx="505868" cy="214906"/>
              </a:xfrm>
              <a:prstGeom prst="line">
                <a:avLst/>
              </a:prstGeom>
              <a:ln w="25400">
                <a:solidFill>
                  <a:srgbClr val="FF000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27 Grupo"/>
            <p:cNvGrpSpPr>
              <a:grpSpLocks/>
            </p:cNvGrpSpPr>
            <p:nvPr/>
          </p:nvGrpSpPr>
          <p:grpSpPr bwMode="auto">
            <a:xfrm>
              <a:off x="2421" y="1207"/>
              <a:ext cx="642" cy="630"/>
              <a:chOff x="1571604" y="5000636"/>
              <a:chExt cx="1019968" cy="1000132"/>
            </a:xfrm>
            <a:noFill/>
          </p:grpSpPr>
          <p:sp>
            <p:nvSpPr>
              <p:cNvPr id="70" name="48 CuadroTexto"/>
              <p:cNvSpPr txBox="1">
                <a:spLocks noChangeArrowheads="1"/>
              </p:cNvSpPr>
              <p:nvPr/>
            </p:nvSpPr>
            <p:spPr bwMode="auto">
              <a:xfrm>
                <a:off x="1857356" y="5286388"/>
                <a:ext cx="402674" cy="3693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AR" b="1">
                    <a:latin typeface="Book Antiqua" pitchFamily="18" charset="0"/>
                    <a:cs typeface="+mn-cs"/>
                  </a:rPr>
                  <a:t>Si</a:t>
                </a:r>
              </a:p>
            </p:txBody>
          </p:sp>
          <p:sp>
            <p:nvSpPr>
              <p:cNvPr id="71" name="49 CuadroTexto"/>
              <p:cNvSpPr txBox="1">
                <a:spLocks noChangeArrowheads="1"/>
              </p:cNvSpPr>
              <p:nvPr/>
            </p:nvSpPr>
            <p:spPr bwMode="auto">
              <a:xfrm>
                <a:off x="2208565" y="5631436"/>
                <a:ext cx="377026" cy="3693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AR" b="1">
                    <a:latin typeface="Book Antiqua" pitchFamily="18" charset="0"/>
                    <a:cs typeface="+mn-cs"/>
                  </a:rPr>
                  <a:t>O</a:t>
                </a:r>
              </a:p>
            </p:txBody>
          </p:sp>
          <p:sp>
            <p:nvSpPr>
              <p:cNvPr id="72" name="50 CuadroTexto"/>
              <p:cNvSpPr txBox="1">
                <a:spLocks noChangeArrowheads="1"/>
              </p:cNvSpPr>
              <p:nvPr/>
            </p:nvSpPr>
            <p:spPr bwMode="auto">
              <a:xfrm>
                <a:off x="2214546" y="5000636"/>
                <a:ext cx="377026" cy="3693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AR" b="1">
                    <a:latin typeface="Book Antiqua" pitchFamily="18" charset="0"/>
                    <a:cs typeface="+mn-cs"/>
                  </a:rPr>
                  <a:t>O</a:t>
                </a:r>
              </a:p>
            </p:txBody>
          </p:sp>
          <p:sp>
            <p:nvSpPr>
              <p:cNvPr id="73" name="51 CuadroTexto"/>
              <p:cNvSpPr txBox="1">
                <a:spLocks noChangeArrowheads="1"/>
              </p:cNvSpPr>
              <p:nvPr/>
            </p:nvSpPr>
            <p:spPr bwMode="auto">
              <a:xfrm>
                <a:off x="1571604" y="5000636"/>
                <a:ext cx="377026" cy="3693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AR" b="1">
                    <a:latin typeface="Book Antiqua" pitchFamily="18" charset="0"/>
                    <a:cs typeface="+mn-cs"/>
                  </a:rPr>
                  <a:t>O</a:t>
                </a:r>
              </a:p>
            </p:txBody>
          </p:sp>
          <p:sp>
            <p:nvSpPr>
              <p:cNvPr id="74" name="52 CuadroTexto"/>
              <p:cNvSpPr txBox="1">
                <a:spLocks noChangeArrowheads="1"/>
              </p:cNvSpPr>
              <p:nvPr/>
            </p:nvSpPr>
            <p:spPr bwMode="auto">
              <a:xfrm>
                <a:off x="1571604" y="5631436"/>
                <a:ext cx="377026" cy="3693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AR" b="1">
                    <a:latin typeface="Book Antiqua" pitchFamily="18" charset="0"/>
                    <a:cs typeface="+mn-cs"/>
                  </a:rPr>
                  <a:t>O</a:t>
                </a:r>
              </a:p>
            </p:txBody>
          </p:sp>
          <p:cxnSp>
            <p:nvCxnSpPr>
              <p:cNvPr id="75" name="74 Conector recto"/>
              <p:cNvCxnSpPr/>
              <p:nvPr/>
            </p:nvCxnSpPr>
            <p:spPr>
              <a:xfrm rot="16200000" flipH="1">
                <a:off x="1825698" y="5249872"/>
                <a:ext cx="107951" cy="10795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75 Conector recto"/>
              <p:cNvCxnSpPr/>
              <p:nvPr/>
            </p:nvCxnSpPr>
            <p:spPr>
              <a:xfrm rot="16200000" flipH="1">
                <a:off x="2170206" y="5586424"/>
                <a:ext cx="107951" cy="10795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76 Conector recto"/>
              <p:cNvCxnSpPr/>
              <p:nvPr/>
            </p:nvCxnSpPr>
            <p:spPr>
              <a:xfrm rot="10800000" flipH="1">
                <a:off x="2184492" y="5270513"/>
                <a:ext cx="107956" cy="107951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77 Conector recto"/>
              <p:cNvCxnSpPr/>
              <p:nvPr/>
            </p:nvCxnSpPr>
            <p:spPr>
              <a:xfrm rot="10800000" flipH="1">
                <a:off x="1857447" y="5607065"/>
                <a:ext cx="107956" cy="107951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28 Grupo"/>
            <p:cNvGrpSpPr>
              <a:grpSpLocks/>
            </p:cNvGrpSpPr>
            <p:nvPr/>
          </p:nvGrpSpPr>
          <p:grpSpPr bwMode="auto">
            <a:xfrm>
              <a:off x="2822" y="1209"/>
              <a:ext cx="642" cy="630"/>
              <a:chOff x="1571604" y="5000636"/>
              <a:chExt cx="1019968" cy="1000132"/>
            </a:xfrm>
            <a:noFill/>
          </p:grpSpPr>
          <p:sp>
            <p:nvSpPr>
              <p:cNvPr id="61" name="39 CuadroTexto"/>
              <p:cNvSpPr txBox="1">
                <a:spLocks noChangeArrowheads="1"/>
              </p:cNvSpPr>
              <p:nvPr/>
            </p:nvSpPr>
            <p:spPr bwMode="auto">
              <a:xfrm>
                <a:off x="1857356" y="5286388"/>
                <a:ext cx="441146" cy="3693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AR" b="1">
                    <a:latin typeface="Book Antiqua" pitchFamily="18" charset="0"/>
                    <a:cs typeface="+mn-cs"/>
                  </a:rPr>
                  <a:t>Al</a:t>
                </a:r>
              </a:p>
            </p:txBody>
          </p:sp>
          <p:sp>
            <p:nvSpPr>
              <p:cNvPr id="62" name="40 CuadroTexto"/>
              <p:cNvSpPr txBox="1">
                <a:spLocks noChangeArrowheads="1"/>
              </p:cNvSpPr>
              <p:nvPr/>
            </p:nvSpPr>
            <p:spPr bwMode="auto">
              <a:xfrm>
                <a:off x="2208565" y="5631436"/>
                <a:ext cx="377026" cy="3693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AR" b="1">
                    <a:latin typeface="Book Antiqua" pitchFamily="18" charset="0"/>
                    <a:cs typeface="+mn-cs"/>
                  </a:rPr>
                  <a:t>O</a:t>
                </a:r>
              </a:p>
            </p:txBody>
          </p:sp>
          <p:sp>
            <p:nvSpPr>
              <p:cNvPr id="63" name="41 CuadroTexto"/>
              <p:cNvSpPr txBox="1">
                <a:spLocks noChangeArrowheads="1"/>
              </p:cNvSpPr>
              <p:nvPr/>
            </p:nvSpPr>
            <p:spPr bwMode="auto">
              <a:xfrm>
                <a:off x="2214546" y="5000636"/>
                <a:ext cx="377026" cy="3693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AR" b="1">
                    <a:latin typeface="Book Antiqua" pitchFamily="18" charset="0"/>
                    <a:cs typeface="+mn-cs"/>
                  </a:rPr>
                  <a:t>O</a:t>
                </a:r>
              </a:p>
            </p:txBody>
          </p:sp>
          <p:sp>
            <p:nvSpPr>
              <p:cNvPr id="64" name="42 CuadroTexto"/>
              <p:cNvSpPr txBox="1">
                <a:spLocks noChangeArrowheads="1"/>
              </p:cNvSpPr>
              <p:nvPr/>
            </p:nvSpPr>
            <p:spPr bwMode="auto">
              <a:xfrm>
                <a:off x="1571604" y="5000636"/>
                <a:ext cx="377026" cy="3693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AR" b="1" dirty="0">
                    <a:latin typeface="Book Antiqua" pitchFamily="18" charset="0"/>
                    <a:cs typeface="+mn-cs"/>
                  </a:rPr>
                  <a:t>O</a:t>
                </a:r>
              </a:p>
            </p:txBody>
          </p:sp>
          <p:sp>
            <p:nvSpPr>
              <p:cNvPr id="65" name="43 CuadroTexto"/>
              <p:cNvSpPr txBox="1">
                <a:spLocks noChangeArrowheads="1"/>
              </p:cNvSpPr>
              <p:nvPr/>
            </p:nvSpPr>
            <p:spPr bwMode="auto">
              <a:xfrm>
                <a:off x="1571604" y="5631436"/>
                <a:ext cx="377026" cy="3693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AR" b="1">
                    <a:latin typeface="Book Antiqua" pitchFamily="18" charset="0"/>
                    <a:cs typeface="+mn-cs"/>
                  </a:rPr>
                  <a:t>O</a:t>
                </a:r>
              </a:p>
            </p:txBody>
          </p:sp>
          <p:cxnSp>
            <p:nvCxnSpPr>
              <p:cNvPr id="66" name="65 Conector recto"/>
              <p:cNvCxnSpPr/>
              <p:nvPr/>
            </p:nvCxnSpPr>
            <p:spPr>
              <a:xfrm rot="16200000" flipH="1">
                <a:off x="1825362" y="5249872"/>
                <a:ext cx="107951" cy="10795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66 Conector recto"/>
              <p:cNvCxnSpPr/>
              <p:nvPr/>
            </p:nvCxnSpPr>
            <p:spPr>
              <a:xfrm rot="16200000" flipH="1">
                <a:off x="2171458" y="5586424"/>
                <a:ext cx="107951" cy="10795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67 Conector recto"/>
              <p:cNvCxnSpPr/>
              <p:nvPr/>
            </p:nvCxnSpPr>
            <p:spPr>
              <a:xfrm rot="10800000" flipH="1">
                <a:off x="2184156" y="5270513"/>
                <a:ext cx="109545" cy="107951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68 Conector recto"/>
              <p:cNvCxnSpPr/>
              <p:nvPr/>
            </p:nvCxnSpPr>
            <p:spPr>
              <a:xfrm rot="10800000" flipH="1">
                <a:off x="1857111" y="5607065"/>
                <a:ext cx="107956" cy="107951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28 Grupo"/>
            <p:cNvGrpSpPr>
              <a:grpSpLocks/>
            </p:cNvGrpSpPr>
            <p:nvPr/>
          </p:nvGrpSpPr>
          <p:grpSpPr bwMode="auto">
            <a:xfrm>
              <a:off x="2015" y="1207"/>
              <a:ext cx="643" cy="630"/>
              <a:chOff x="1571604" y="5000636"/>
              <a:chExt cx="1019968" cy="1000132"/>
            </a:xfrm>
            <a:noFill/>
          </p:grpSpPr>
          <p:sp>
            <p:nvSpPr>
              <p:cNvPr id="52" name="30 CuadroTexto"/>
              <p:cNvSpPr txBox="1">
                <a:spLocks noChangeArrowheads="1"/>
              </p:cNvSpPr>
              <p:nvPr/>
            </p:nvSpPr>
            <p:spPr bwMode="auto">
              <a:xfrm>
                <a:off x="1857356" y="5286388"/>
                <a:ext cx="441146" cy="3693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AR" b="1">
                    <a:latin typeface="Book Antiqua" pitchFamily="18" charset="0"/>
                    <a:cs typeface="+mn-cs"/>
                  </a:rPr>
                  <a:t>Al</a:t>
                </a:r>
              </a:p>
            </p:txBody>
          </p:sp>
          <p:sp>
            <p:nvSpPr>
              <p:cNvPr id="53" name="31 CuadroTexto"/>
              <p:cNvSpPr txBox="1">
                <a:spLocks noChangeArrowheads="1"/>
              </p:cNvSpPr>
              <p:nvPr/>
            </p:nvSpPr>
            <p:spPr bwMode="auto">
              <a:xfrm>
                <a:off x="2208565" y="5631436"/>
                <a:ext cx="377026" cy="3693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AR" b="1">
                    <a:latin typeface="Book Antiqua" pitchFamily="18" charset="0"/>
                    <a:cs typeface="+mn-cs"/>
                  </a:rPr>
                  <a:t>O</a:t>
                </a:r>
              </a:p>
            </p:txBody>
          </p:sp>
          <p:sp>
            <p:nvSpPr>
              <p:cNvPr id="54" name="32 CuadroTexto"/>
              <p:cNvSpPr txBox="1">
                <a:spLocks noChangeArrowheads="1"/>
              </p:cNvSpPr>
              <p:nvPr/>
            </p:nvSpPr>
            <p:spPr bwMode="auto">
              <a:xfrm>
                <a:off x="2214546" y="5000636"/>
                <a:ext cx="377026" cy="3693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AR" b="1">
                    <a:latin typeface="Book Antiqua" pitchFamily="18" charset="0"/>
                    <a:cs typeface="+mn-cs"/>
                  </a:rPr>
                  <a:t>O</a:t>
                </a:r>
              </a:p>
            </p:txBody>
          </p:sp>
          <p:sp>
            <p:nvSpPr>
              <p:cNvPr id="55" name="33 CuadroTexto"/>
              <p:cNvSpPr txBox="1">
                <a:spLocks noChangeArrowheads="1"/>
              </p:cNvSpPr>
              <p:nvPr/>
            </p:nvSpPr>
            <p:spPr bwMode="auto">
              <a:xfrm>
                <a:off x="1571604" y="5000636"/>
                <a:ext cx="377026" cy="3693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AR" b="1">
                    <a:latin typeface="Book Antiqua" pitchFamily="18" charset="0"/>
                    <a:cs typeface="+mn-cs"/>
                  </a:rPr>
                  <a:t>O</a:t>
                </a:r>
              </a:p>
            </p:txBody>
          </p:sp>
          <p:sp>
            <p:nvSpPr>
              <p:cNvPr id="56" name="34 CuadroTexto"/>
              <p:cNvSpPr txBox="1">
                <a:spLocks noChangeArrowheads="1"/>
              </p:cNvSpPr>
              <p:nvPr/>
            </p:nvSpPr>
            <p:spPr bwMode="auto">
              <a:xfrm>
                <a:off x="1571604" y="5631436"/>
                <a:ext cx="377026" cy="3693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AR" b="1">
                    <a:latin typeface="Book Antiqua" pitchFamily="18" charset="0"/>
                    <a:cs typeface="+mn-cs"/>
                  </a:rPr>
                  <a:t>O</a:t>
                </a:r>
              </a:p>
            </p:txBody>
          </p:sp>
          <p:cxnSp>
            <p:nvCxnSpPr>
              <p:cNvPr id="57" name="56 Conector recto"/>
              <p:cNvCxnSpPr/>
              <p:nvPr/>
            </p:nvCxnSpPr>
            <p:spPr>
              <a:xfrm rot="16200000" flipH="1">
                <a:off x="1825663" y="5249872"/>
                <a:ext cx="107951" cy="10795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57 Conector recto"/>
              <p:cNvCxnSpPr/>
              <p:nvPr/>
            </p:nvCxnSpPr>
            <p:spPr>
              <a:xfrm rot="16200000" flipH="1">
                <a:off x="2170172" y="5586424"/>
                <a:ext cx="107951" cy="10795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58 Conector recto"/>
              <p:cNvCxnSpPr/>
              <p:nvPr/>
            </p:nvCxnSpPr>
            <p:spPr>
              <a:xfrm rot="10800000" flipH="1">
                <a:off x="2184457" y="5270513"/>
                <a:ext cx="107956" cy="107951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59 Conector recto"/>
              <p:cNvCxnSpPr/>
              <p:nvPr/>
            </p:nvCxnSpPr>
            <p:spPr>
              <a:xfrm rot="10800000" flipH="1">
                <a:off x="1857412" y="5607065"/>
                <a:ext cx="107956" cy="107951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27 Grupo"/>
            <p:cNvGrpSpPr>
              <a:grpSpLocks/>
            </p:cNvGrpSpPr>
            <p:nvPr/>
          </p:nvGrpSpPr>
          <p:grpSpPr bwMode="auto">
            <a:xfrm>
              <a:off x="1610" y="1207"/>
              <a:ext cx="643" cy="630"/>
              <a:chOff x="1571604" y="5000636"/>
              <a:chExt cx="1019968" cy="1000132"/>
            </a:xfrm>
            <a:noFill/>
          </p:grpSpPr>
          <p:sp>
            <p:nvSpPr>
              <p:cNvPr id="43" name="21 CuadroTexto"/>
              <p:cNvSpPr txBox="1">
                <a:spLocks noChangeArrowheads="1"/>
              </p:cNvSpPr>
              <p:nvPr/>
            </p:nvSpPr>
            <p:spPr bwMode="auto">
              <a:xfrm>
                <a:off x="1857356" y="5286388"/>
                <a:ext cx="402674" cy="3693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AR" b="1" dirty="0">
                    <a:latin typeface="Book Antiqua" pitchFamily="18" charset="0"/>
                    <a:cs typeface="+mn-cs"/>
                  </a:rPr>
                  <a:t>Si</a:t>
                </a:r>
              </a:p>
            </p:txBody>
          </p:sp>
          <p:sp>
            <p:nvSpPr>
              <p:cNvPr id="44" name="22 CuadroTexto"/>
              <p:cNvSpPr txBox="1">
                <a:spLocks noChangeArrowheads="1"/>
              </p:cNvSpPr>
              <p:nvPr/>
            </p:nvSpPr>
            <p:spPr bwMode="auto">
              <a:xfrm>
                <a:off x="2208565" y="5631436"/>
                <a:ext cx="377026" cy="3693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AR" b="1" dirty="0">
                    <a:latin typeface="Book Antiqua" pitchFamily="18" charset="0"/>
                    <a:cs typeface="+mn-cs"/>
                  </a:rPr>
                  <a:t>O</a:t>
                </a:r>
              </a:p>
            </p:txBody>
          </p:sp>
          <p:sp>
            <p:nvSpPr>
              <p:cNvPr id="45" name="23 CuadroTexto"/>
              <p:cNvSpPr txBox="1">
                <a:spLocks noChangeArrowheads="1"/>
              </p:cNvSpPr>
              <p:nvPr/>
            </p:nvSpPr>
            <p:spPr bwMode="auto">
              <a:xfrm>
                <a:off x="2214546" y="5000636"/>
                <a:ext cx="377026" cy="3693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AR" b="1">
                    <a:latin typeface="Book Antiqua" pitchFamily="18" charset="0"/>
                    <a:cs typeface="+mn-cs"/>
                  </a:rPr>
                  <a:t>O</a:t>
                </a:r>
              </a:p>
            </p:txBody>
          </p:sp>
          <p:sp>
            <p:nvSpPr>
              <p:cNvPr id="46" name="24 CuadroTexto"/>
              <p:cNvSpPr txBox="1">
                <a:spLocks noChangeArrowheads="1"/>
              </p:cNvSpPr>
              <p:nvPr/>
            </p:nvSpPr>
            <p:spPr bwMode="auto">
              <a:xfrm>
                <a:off x="1571604" y="5000636"/>
                <a:ext cx="377026" cy="3693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AR" b="1">
                    <a:latin typeface="Book Antiqua" pitchFamily="18" charset="0"/>
                    <a:cs typeface="+mn-cs"/>
                  </a:rPr>
                  <a:t>O</a:t>
                </a:r>
              </a:p>
            </p:txBody>
          </p:sp>
          <p:sp>
            <p:nvSpPr>
              <p:cNvPr id="47" name="25 CuadroTexto"/>
              <p:cNvSpPr txBox="1">
                <a:spLocks noChangeArrowheads="1"/>
              </p:cNvSpPr>
              <p:nvPr/>
            </p:nvSpPr>
            <p:spPr bwMode="auto">
              <a:xfrm>
                <a:off x="1571604" y="5631436"/>
                <a:ext cx="377026" cy="369332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AR" b="1" dirty="0">
                    <a:latin typeface="Book Antiqua" pitchFamily="18" charset="0"/>
                    <a:cs typeface="+mn-cs"/>
                  </a:rPr>
                  <a:t>O</a:t>
                </a:r>
              </a:p>
            </p:txBody>
          </p:sp>
          <p:cxnSp>
            <p:nvCxnSpPr>
              <p:cNvPr id="48" name="47 Conector recto"/>
              <p:cNvCxnSpPr/>
              <p:nvPr/>
            </p:nvCxnSpPr>
            <p:spPr>
              <a:xfrm rot="16200000" flipH="1">
                <a:off x="1825630" y="5249872"/>
                <a:ext cx="107951" cy="10795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48 Conector recto"/>
              <p:cNvCxnSpPr/>
              <p:nvPr/>
            </p:nvCxnSpPr>
            <p:spPr>
              <a:xfrm rot="16200000" flipH="1">
                <a:off x="2170138" y="5586424"/>
                <a:ext cx="107951" cy="107956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49 Conector recto"/>
              <p:cNvCxnSpPr/>
              <p:nvPr/>
            </p:nvCxnSpPr>
            <p:spPr>
              <a:xfrm rot="10800000" flipH="1">
                <a:off x="2184424" y="5270513"/>
                <a:ext cx="107956" cy="107951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50 Conector recto"/>
              <p:cNvCxnSpPr/>
              <p:nvPr/>
            </p:nvCxnSpPr>
            <p:spPr>
              <a:xfrm rot="10800000" flipH="1">
                <a:off x="1857379" y="5607065"/>
                <a:ext cx="107956" cy="107951"/>
              </a:xfrm>
              <a:prstGeom prst="line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3116" name="80 CuadroTexto"/>
            <p:cNvSpPr txBox="1">
              <a:spLocks noChangeArrowheads="1"/>
            </p:cNvSpPr>
            <p:nvPr/>
          </p:nvSpPr>
          <p:spPr bwMode="auto">
            <a:xfrm>
              <a:off x="3049" y="888"/>
              <a:ext cx="29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b="1">
                  <a:solidFill>
                    <a:srgbClr val="009900"/>
                  </a:solidFill>
                  <a:latin typeface="Gill Sans MT" pitchFamily="34" charset="0"/>
                </a:rPr>
                <a:t>M</a:t>
              </a:r>
              <a:r>
                <a:rPr lang="es-AR" b="1" baseline="30000">
                  <a:solidFill>
                    <a:srgbClr val="009900"/>
                  </a:solidFill>
                  <a:latin typeface="Gill Sans MT" pitchFamily="34" charset="0"/>
                </a:rPr>
                <a:t>+</a:t>
              </a:r>
            </a:p>
          </p:txBody>
        </p:sp>
        <p:cxnSp>
          <p:nvCxnSpPr>
            <p:cNvPr id="82" name="81 Conector recto"/>
            <p:cNvCxnSpPr/>
            <p:nvPr/>
          </p:nvCxnSpPr>
          <p:spPr bwMode="auto">
            <a:xfrm rot="16200000" flipH="1">
              <a:off x="3267" y="1091"/>
              <a:ext cx="68" cy="68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82 Conector recto"/>
            <p:cNvCxnSpPr/>
            <p:nvPr/>
          </p:nvCxnSpPr>
          <p:spPr bwMode="auto">
            <a:xfrm rot="10800000" flipH="1">
              <a:off x="3041" y="1090"/>
              <a:ext cx="68" cy="68"/>
            </a:xfrm>
            <a:prstGeom prst="line">
              <a:avLst/>
            </a:prstGeom>
            <a:noFill/>
            <a:ln w="127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3119" name="92 Grupo"/>
            <p:cNvGrpSpPr>
              <a:grpSpLocks/>
            </p:cNvGrpSpPr>
            <p:nvPr/>
          </p:nvGrpSpPr>
          <p:grpSpPr bwMode="auto">
            <a:xfrm>
              <a:off x="2854" y="993"/>
              <a:ext cx="1659" cy="487"/>
              <a:chOff x="6074911" y="3786200"/>
              <a:chExt cx="2634294" cy="773366"/>
            </a:xfrm>
          </p:grpSpPr>
          <p:sp>
            <p:nvSpPr>
              <p:cNvPr id="383120" name="17 CuadroTexto"/>
              <p:cNvSpPr txBox="1">
                <a:spLocks noChangeArrowheads="1"/>
              </p:cNvSpPr>
              <p:nvPr/>
            </p:nvSpPr>
            <p:spPr bwMode="auto">
              <a:xfrm>
                <a:off x="6714827" y="3786200"/>
                <a:ext cx="374740" cy="3207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AR" sz="1500" b="1">
                    <a:solidFill>
                      <a:srgbClr val="FF0000"/>
                    </a:solidFill>
                    <a:latin typeface="Book Antiqua" pitchFamily="18" charset="0"/>
                  </a:rPr>
                  <a:t>(-)</a:t>
                </a:r>
              </a:p>
            </p:txBody>
          </p:sp>
          <p:sp>
            <p:nvSpPr>
              <p:cNvPr id="383121" name="17 CuadroTexto"/>
              <p:cNvSpPr txBox="1">
                <a:spLocks noChangeArrowheads="1"/>
              </p:cNvSpPr>
              <p:nvPr/>
            </p:nvSpPr>
            <p:spPr bwMode="auto">
              <a:xfrm>
                <a:off x="6074911" y="3786200"/>
                <a:ext cx="374740" cy="3207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AR" sz="1500" b="1">
                    <a:solidFill>
                      <a:srgbClr val="FF0000"/>
                    </a:solidFill>
                    <a:latin typeface="Book Antiqua" pitchFamily="18" charset="0"/>
                  </a:rPr>
                  <a:t>(-)</a:t>
                </a:r>
              </a:p>
            </p:txBody>
          </p:sp>
          <p:sp>
            <p:nvSpPr>
              <p:cNvPr id="383122" name="86 CuadroTexto"/>
              <p:cNvSpPr txBox="1">
                <a:spLocks noChangeArrowheads="1"/>
              </p:cNvSpPr>
              <p:nvPr/>
            </p:nvSpPr>
            <p:spPr bwMode="auto">
              <a:xfrm>
                <a:off x="7494476" y="3797316"/>
                <a:ext cx="1214729" cy="762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s-AR" sz="2200">
                    <a:solidFill>
                      <a:srgbClr val="0000FF"/>
                    </a:solidFill>
                    <a:latin typeface="Gill Sans MT" pitchFamily="34" charset="0"/>
                  </a:rPr>
                  <a:t>Base de Lewis</a:t>
                </a:r>
              </a:p>
            </p:txBody>
          </p:sp>
          <p:cxnSp>
            <p:nvCxnSpPr>
              <p:cNvPr id="91" name="90 Conector recto de flecha"/>
              <p:cNvCxnSpPr>
                <a:stCxn id="63" idx="3"/>
                <a:endCxn id="383122" idx="1"/>
              </p:cNvCxnSpPr>
              <p:nvPr/>
            </p:nvCxnSpPr>
            <p:spPr>
              <a:xfrm flipV="1">
                <a:off x="7086390" y="4183205"/>
                <a:ext cx="408086" cy="1588"/>
              </a:xfrm>
              <a:prstGeom prst="straightConnector1">
                <a:avLst/>
              </a:prstGeom>
              <a:ln w="25400">
                <a:solidFill>
                  <a:srgbClr val="0099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8310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Gill Sans MT" pitchFamily="34" charset="0"/>
            </a:endParaRPr>
          </a:p>
        </p:txBody>
      </p:sp>
      <p:graphicFrame>
        <p:nvGraphicFramePr>
          <p:cNvPr id="2" name="Object 122"/>
          <p:cNvGraphicFramePr>
            <a:graphicFrameLocks noChangeAspect="1"/>
          </p:cNvGraphicFramePr>
          <p:nvPr/>
        </p:nvGraphicFramePr>
        <p:xfrm>
          <a:off x="1116013" y="3213100"/>
          <a:ext cx="3224212" cy="911225"/>
        </p:xfrm>
        <a:graphic>
          <a:graphicData uri="http://schemas.openxmlformats.org/presentationml/2006/ole">
            <p:oleObj spid="_x0000_s383098" name="Ecuación" r:id="rId4" imgW="1765300" imgH="469900" progId="Equation.3">
              <p:embed/>
            </p:oleObj>
          </a:graphicData>
        </a:graphic>
      </p:graphicFrame>
      <p:graphicFrame>
        <p:nvGraphicFramePr>
          <p:cNvPr id="3" name="Object 123"/>
          <p:cNvGraphicFramePr>
            <a:graphicFrameLocks noChangeAspect="1"/>
          </p:cNvGraphicFramePr>
          <p:nvPr/>
        </p:nvGraphicFramePr>
        <p:xfrm>
          <a:off x="1249363" y="5373688"/>
          <a:ext cx="3538537" cy="603250"/>
        </p:xfrm>
        <a:graphic>
          <a:graphicData uri="http://schemas.openxmlformats.org/presentationml/2006/ole">
            <p:oleObj spid="_x0000_s383099" name="Ecuación" r:id="rId5" imgW="1473200" imgH="228600" progId="Equation.3">
              <p:embed/>
            </p:oleObj>
          </a:graphicData>
        </a:graphic>
      </p:graphicFrame>
      <p:sp>
        <p:nvSpPr>
          <p:cNvPr id="383103" name="3 CuadroTexto"/>
          <p:cNvSpPr txBox="1">
            <a:spLocks noChangeArrowheads="1"/>
          </p:cNvSpPr>
          <p:nvPr/>
        </p:nvSpPr>
        <p:spPr bwMode="auto">
          <a:xfrm>
            <a:off x="1187450" y="2708275"/>
            <a:ext cx="2590800" cy="366713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Arial Black" pitchFamily="34" charset="0"/>
              </a:rPr>
              <a:t>Ec. Sanderson</a:t>
            </a:r>
            <a:endParaRPr lang="es-AR">
              <a:latin typeface="Arial Black" pitchFamily="34" charset="0"/>
            </a:endParaRPr>
          </a:p>
        </p:txBody>
      </p:sp>
      <p:sp>
        <p:nvSpPr>
          <p:cNvPr id="383104" name="9 CuadroTexto"/>
          <p:cNvSpPr txBox="1">
            <a:spLocks noChangeArrowheads="1"/>
          </p:cNvSpPr>
          <p:nvPr/>
        </p:nvSpPr>
        <p:spPr bwMode="auto">
          <a:xfrm>
            <a:off x="1258888" y="4724400"/>
            <a:ext cx="2951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latin typeface="Arial Black" pitchFamily="34" charset="0"/>
              </a:rPr>
              <a:t>S: electronegatividad</a:t>
            </a:r>
            <a:endParaRPr lang="es-AR">
              <a:latin typeface="Arial Black" pitchFamily="34" charset="0"/>
            </a:endParaRPr>
          </a:p>
        </p:txBody>
      </p:sp>
      <p:sp>
        <p:nvSpPr>
          <p:cNvPr id="383105" name="Text Box 126"/>
          <p:cNvSpPr txBox="1">
            <a:spLocks noChangeArrowheads="1"/>
          </p:cNvSpPr>
          <p:nvPr/>
        </p:nvSpPr>
        <p:spPr bwMode="auto">
          <a:xfrm>
            <a:off x="1187450" y="765175"/>
            <a:ext cx="3889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/>
              <a:t>La basicidad teórica puede calcularse: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23126" y="-24"/>
            <a:ext cx="2834494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latin typeface="+mn-lt"/>
                <a:cs typeface="+mn-cs"/>
              </a:rPr>
              <a:t>Introducción</a:t>
            </a:r>
          </a:p>
        </p:txBody>
      </p:sp>
      <p:grpSp>
        <p:nvGrpSpPr>
          <p:cNvPr id="19" name="18 Grupo"/>
          <p:cNvGrpSpPr>
            <a:grpSpLocks/>
          </p:cNvGrpSpPr>
          <p:nvPr/>
        </p:nvGrpSpPr>
        <p:grpSpPr bwMode="auto">
          <a:xfrm>
            <a:off x="1336675" y="1130300"/>
            <a:ext cx="4603750" cy="1477963"/>
            <a:chOff x="1337100" y="1052736"/>
            <a:chExt cx="4603638" cy="1477328"/>
          </a:xfrm>
        </p:grpSpPr>
        <p:sp>
          <p:nvSpPr>
            <p:cNvPr id="4" name="3 Rectángulo"/>
            <p:cNvSpPr/>
            <p:nvPr/>
          </p:nvSpPr>
          <p:spPr>
            <a:xfrm>
              <a:off x="1337100" y="1052736"/>
              <a:ext cx="1165704" cy="147732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30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NOx</a:t>
              </a:r>
              <a:r>
                <a:rPr lang="es-ES" sz="3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30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HCs</a:t>
              </a:r>
              <a:r>
                <a:rPr lang="es-ES" sz="3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30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COx</a:t>
              </a:r>
              <a:r>
                <a:rPr lang="es-ES" sz="30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 </a:t>
              </a:r>
            </a:p>
          </p:txBody>
        </p:sp>
        <p:sp>
          <p:nvSpPr>
            <p:cNvPr id="15375" name="4 CuadroTexto"/>
            <p:cNvSpPr txBox="1">
              <a:spLocks noChangeArrowheads="1"/>
            </p:cNvSpPr>
            <p:nvPr/>
          </p:nvSpPr>
          <p:spPr bwMode="auto">
            <a:xfrm>
              <a:off x="2339752" y="1130767"/>
              <a:ext cx="2688557" cy="3561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200">
                  <a:latin typeface="Gill Sans MT" pitchFamily="34" charset="0"/>
                </a:rPr>
                <a:t>(óxidos de nitrógeno)</a:t>
              </a:r>
            </a:p>
          </p:txBody>
        </p:sp>
        <p:sp>
          <p:nvSpPr>
            <p:cNvPr id="15376" name="12 CuadroTexto"/>
            <p:cNvSpPr txBox="1">
              <a:spLocks noChangeArrowheads="1"/>
            </p:cNvSpPr>
            <p:nvPr/>
          </p:nvSpPr>
          <p:spPr bwMode="auto">
            <a:xfrm>
              <a:off x="2339752" y="1592095"/>
              <a:ext cx="3600986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200">
                  <a:latin typeface="Gill Sans MT" pitchFamily="34" charset="0"/>
                </a:rPr>
                <a:t>(hidrocarburos no quemados)</a:t>
              </a:r>
            </a:p>
          </p:txBody>
        </p:sp>
        <p:sp>
          <p:nvSpPr>
            <p:cNvPr id="15377" name="13 CuadroTexto"/>
            <p:cNvSpPr txBox="1">
              <a:spLocks noChangeArrowheads="1"/>
            </p:cNvSpPr>
            <p:nvPr/>
          </p:nvSpPr>
          <p:spPr bwMode="auto">
            <a:xfrm>
              <a:off x="2339752" y="2050961"/>
              <a:ext cx="252024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200">
                  <a:latin typeface="Gill Sans MT" pitchFamily="34" charset="0"/>
                </a:rPr>
                <a:t>(óxidos de carbono)</a:t>
              </a:r>
            </a:p>
          </p:txBody>
        </p:sp>
      </p:grpSp>
      <p:grpSp>
        <p:nvGrpSpPr>
          <p:cNvPr id="20" name="19 Grupo"/>
          <p:cNvGrpSpPr>
            <a:grpSpLocks/>
          </p:cNvGrpSpPr>
          <p:nvPr/>
        </p:nvGrpSpPr>
        <p:grpSpPr bwMode="auto">
          <a:xfrm>
            <a:off x="6356350" y="1203325"/>
            <a:ext cx="2430463" cy="1439863"/>
            <a:chOff x="6356826" y="1124904"/>
            <a:chExt cx="2430016" cy="1440000"/>
          </a:xfrm>
        </p:grpSpPr>
        <p:sp>
          <p:nvSpPr>
            <p:cNvPr id="7" name="6 Cerrar llave"/>
            <p:cNvSpPr/>
            <p:nvPr/>
          </p:nvSpPr>
          <p:spPr>
            <a:xfrm>
              <a:off x="6356826" y="1124904"/>
              <a:ext cx="215860" cy="1440000"/>
            </a:xfrm>
            <a:prstGeom prst="rightBrace">
              <a:avLst/>
            </a:prstGeom>
            <a:ln w="254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" name="14 CuadroTexto"/>
            <p:cNvSpPr txBox="1"/>
            <p:nvPr/>
          </p:nvSpPr>
          <p:spPr>
            <a:xfrm>
              <a:off x="6929454" y="1496785"/>
              <a:ext cx="1857388" cy="646331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dirty="0"/>
                <a:t>PROCESOS DE COMBUSTIÓN</a:t>
              </a:r>
            </a:p>
          </p:txBody>
        </p:sp>
      </p:grpSp>
      <p:sp>
        <p:nvSpPr>
          <p:cNvPr id="15364" name="15 CuadroTexto"/>
          <p:cNvSpPr txBox="1">
            <a:spLocks noChangeArrowheads="1"/>
          </p:cNvSpPr>
          <p:nvPr/>
        </p:nvSpPr>
        <p:spPr bwMode="auto">
          <a:xfrm>
            <a:off x="1042988" y="2852738"/>
            <a:ext cx="2574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Fuentes móviles </a:t>
            </a:r>
          </a:p>
        </p:txBody>
      </p:sp>
      <p:pic>
        <p:nvPicPr>
          <p:cNvPr id="15365" name="Picture 5" descr="F:\Industrias\contaminación del ai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1038" y="3005138"/>
            <a:ext cx="2943225" cy="2159000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536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63975" y="2852738"/>
            <a:ext cx="1908175" cy="2878137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367" name="21 CuadroTexto"/>
          <p:cNvSpPr txBox="1">
            <a:spLocks noChangeArrowheads="1"/>
          </p:cNvSpPr>
          <p:nvPr/>
        </p:nvSpPr>
        <p:spPr bwMode="auto">
          <a:xfrm>
            <a:off x="1071563" y="642938"/>
            <a:ext cx="53530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Principales Especies Contaminantes</a:t>
            </a:r>
          </a:p>
        </p:txBody>
      </p:sp>
      <p:pic>
        <p:nvPicPr>
          <p:cNvPr id="15368" name="Picture 4" descr="F:\Industrias\cochescontaminand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450" y="3789363"/>
            <a:ext cx="2627313" cy="1800225"/>
          </a:xfrm>
          <a:prstGeom prst="rect">
            <a:avLst/>
          </a:prstGeom>
          <a:noFill/>
          <a:ln w="254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5369" name="15 CuadroTexto"/>
          <p:cNvSpPr txBox="1">
            <a:spLocks noChangeArrowheads="1"/>
          </p:cNvSpPr>
          <p:nvPr/>
        </p:nvSpPr>
        <p:spPr bwMode="auto">
          <a:xfrm>
            <a:off x="6084888" y="5300663"/>
            <a:ext cx="2039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Fuentes Fijas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1258888" y="620713"/>
          <a:ext cx="7286625" cy="2603500"/>
        </p:xfrm>
        <a:graphic>
          <a:graphicData uri="http://schemas.openxmlformats.org/drawingml/2006/table">
            <a:tbl>
              <a:tblPr/>
              <a:tblGrid>
                <a:gridCol w="1428750"/>
                <a:gridCol w="1285875"/>
                <a:gridCol w="1285875"/>
                <a:gridCol w="642937"/>
                <a:gridCol w="1428750"/>
                <a:gridCol w="1214438"/>
              </a:tblGrid>
              <a:tr h="876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Adsorbente</a:t>
                      </a:r>
                      <a:endParaRPr kumimoji="0" 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s-E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(μmoles/g)</a:t>
                      </a:r>
                      <a:endParaRPr kumimoji="0" 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s-E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D</a:t>
                      </a:r>
                      <a:endParaRPr kumimoji="0" 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(μmoles/g)</a:t>
                      </a:r>
                      <a:endParaRPr kumimoji="0" 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Φ (%)</a:t>
                      </a:r>
                      <a:endParaRPr kumimoji="0" 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Electroneg.media</a:t>
                      </a:r>
                      <a:endParaRPr kumimoji="0" 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(S</a:t>
                      </a:r>
                      <a:r>
                        <a:rPr kumimoji="0" lang="es-E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m</a:t>
                      </a: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)</a:t>
                      </a:r>
                      <a:endParaRPr kumimoji="0" 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Carga del O</a:t>
                      </a:r>
                      <a:r>
                        <a:rPr kumimoji="0" lang="es-ES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(-δ)</a:t>
                      </a:r>
                      <a:endParaRPr kumimoji="0" 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NaMOR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1,342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0,878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65,5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2,673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0,1987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Cs</a:t>
                      </a:r>
                      <a:r>
                        <a:rPr kumimoji="0" lang="es-AR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NaMOR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1,400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1,008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72,0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2,672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0,1991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Cs</a:t>
                      </a:r>
                      <a:r>
                        <a:rPr kumimoji="0" lang="es-AR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NaMOR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0,891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0,669</a:t>
                      </a:r>
                      <a:endParaRPr kumimoji="0" 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75,0</a:t>
                      </a:r>
                      <a:endParaRPr kumimoji="0" 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2,668</a:t>
                      </a:r>
                      <a:endParaRPr kumimoji="0" 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0,2001</a:t>
                      </a:r>
                      <a:endParaRPr kumimoji="0" 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Cs</a:t>
                      </a:r>
                      <a:r>
                        <a:rPr kumimoji="0" lang="en-GB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19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NaMOR</a:t>
                      </a:r>
                      <a:endParaRPr kumimoji="0" 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0,550</a:t>
                      </a:r>
                      <a:endParaRPr kumimoji="0" 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0,497</a:t>
                      </a:r>
                      <a:endParaRPr kumimoji="0" 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90,3</a:t>
                      </a:r>
                      <a:endParaRPr kumimoji="0" 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2,656</a:t>
                      </a:r>
                      <a:endParaRPr kumimoji="0" 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0,2031</a:t>
                      </a:r>
                      <a:endParaRPr kumimoji="0" 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0182" name="Text Box 41"/>
          <p:cNvSpPr txBox="1">
            <a:spLocks noChangeArrowheads="1"/>
          </p:cNvSpPr>
          <p:nvPr/>
        </p:nvSpPr>
        <p:spPr bwMode="auto">
          <a:xfrm>
            <a:off x="1116013" y="3789363"/>
            <a:ext cx="7704137" cy="229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0000FF"/>
                </a:solidFill>
              </a:rPr>
              <a:t>Cs (2%) mejora la capacidad de adsorción NaM.</a:t>
            </a:r>
          </a:p>
          <a:p>
            <a:pPr>
              <a:spcBef>
                <a:spcPct val="50000"/>
              </a:spcBef>
            </a:pPr>
            <a:r>
              <a:rPr lang="es-ES" b="1">
                <a:solidFill>
                  <a:srgbClr val="0000FF"/>
                </a:solidFill>
              </a:rPr>
              <a:t>Cs 7 y 19 %, se produce una disminución en la cantidad adsorbida relacionado con el menor volumen de poro disponible para la adsorción.</a:t>
            </a:r>
          </a:p>
          <a:p>
            <a:pPr>
              <a:spcBef>
                <a:spcPct val="50000"/>
              </a:spcBef>
            </a:pPr>
            <a:r>
              <a:rPr lang="es-ES" b="1">
                <a:solidFill>
                  <a:srgbClr val="0000FF"/>
                </a:solidFill>
              </a:rPr>
              <a:t>A medida que se incrementa el contenido de Cs, aumenta la carga del oxígeno de la red y por lo tanto aumenta la basicidad de la estructura mejorando la retención del HC adsorbido.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0498" name="Object 2"/>
          <p:cNvGraphicFramePr>
            <a:graphicFrameLocks noChangeAspect="1"/>
          </p:cNvGraphicFramePr>
          <p:nvPr/>
        </p:nvGraphicFramePr>
        <p:xfrm>
          <a:off x="3402013" y="0"/>
          <a:ext cx="4027487" cy="5045075"/>
        </p:xfrm>
        <a:graphic>
          <a:graphicData uri="http://schemas.openxmlformats.org/presentationml/2006/ole">
            <p:oleObj spid="_x0000_s490498" name="Graph" r:id="rId4" imgW="3001670" imgH="3920947" progId="Origin50.Graph">
              <p:embed/>
            </p:oleObj>
          </a:graphicData>
        </a:graphic>
      </p:graphicFrame>
      <p:graphicFrame>
        <p:nvGraphicFramePr>
          <p:cNvPr id="490499" name="Object 3"/>
          <p:cNvGraphicFramePr>
            <a:graphicFrameLocks noChangeAspect="1"/>
          </p:cNvGraphicFramePr>
          <p:nvPr/>
        </p:nvGraphicFramePr>
        <p:xfrm>
          <a:off x="285750" y="0"/>
          <a:ext cx="4143375" cy="5048250"/>
        </p:xfrm>
        <a:graphic>
          <a:graphicData uri="http://schemas.openxmlformats.org/presentationml/2006/ole">
            <p:oleObj spid="_x0000_s490499" name="Graph" r:id="rId5" imgW="3001670" imgH="3920947" progId="Origin50.Graph">
              <p:embed/>
            </p:oleObj>
          </a:graphicData>
        </a:graphic>
      </p:graphicFrame>
      <p:sp>
        <p:nvSpPr>
          <p:cNvPr id="490500" name="Text Box 85"/>
          <p:cNvSpPr txBox="1">
            <a:spLocks noChangeArrowheads="1"/>
          </p:cNvSpPr>
          <p:nvPr/>
        </p:nvSpPr>
        <p:spPr bwMode="auto">
          <a:xfrm>
            <a:off x="7000875" y="1500188"/>
            <a:ext cx="19224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>
                <a:solidFill>
                  <a:srgbClr val="990000"/>
                </a:solidFill>
              </a:rPr>
              <a:t>1 h N</a:t>
            </a:r>
            <a:r>
              <a:rPr lang="es-ES_tradnl" sz="2000" baseline="-25000">
                <a:solidFill>
                  <a:srgbClr val="990000"/>
                </a:solidFill>
              </a:rPr>
              <a:t>2</a:t>
            </a:r>
            <a:r>
              <a:rPr lang="es-ES_tradnl" sz="2000">
                <a:solidFill>
                  <a:srgbClr val="990000"/>
                </a:solidFill>
              </a:rPr>
              <a:t>, 400ºC</a:t>
            </a:r>
            <a:endParaRPr lang="es-ES" sz="2000">
              <a:solidFill>
                <a:srgbClr val="990000"/>
              </a:solidFill>
            </a:endParaRPr>
          </a:p>
        </p:txBody>
      </p:sp>
      <p:sp>
        <p:nvSpPr>
          <p:cNvPr id="490501" name="Text Box 82"/>
          <p:cNvSpPr txBox="1">
            <a:spLocks noChangeArrowheads="1"/>
          </p:cNvSpPr>
          <p:nvPr/>
        </p:nvSpPr>
        <p:spPr bwMode="auto">
          <a:xfrm>
            <a:off x="7072313" y="2928938"/>
            <a:ext cx="9001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_tradnl" sz="2000"/>
              <a:t>Sólido</a:t>
            </a:r>
            <a:endParaRPr lang="es-ES" sz="2000"/>
          </a:p>
        </p:txBody>
      </p:sp>
      <p:sp>
        <p:nvSpPr>
          <p:cNvPr id="490502" name="Text Box 84"/>
          <p:cNvSpPr txBox="1">
            <a:spLocks noChangeArrowheads="1"/>
          </p:cNvSpPr>
          <p:nvPr/>
        </p:nvSpPr>
        <p:spPr bwMode="auto">
          <a:xfrm>
            <a:off x="7000875" y="2143125"/>
            <a:ext cx="19288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>
                <a:solidFill>
                  <a:srgbClr val="0033CC"/>
                </a:solidFill>
              </a:rPr>
              <a:t>Sólido+ tol ads. a 100ºC</a:t>
            </a:r>
            <a:endParaRPr lang="es-ES" sz="2000">
              <a:solidFill>
                <a:srgbClr val="0033CC"/>
              </a:solidFill>
            </a:endParaRPr>
          </a:p>
        </p:txBody>
      </p:sp>
      <p:sp>
        <p:nvSpPr>
          <p:cNvPr id="490503" name="Text Box 86"/>
          <p:cNvSpPr txBox="1">
            <a:spLocks noChangeArrowheads="1"/>
          </p:cNvSpPr>
          <p:nvPr/>
        </p:nvSpPr>
        <p:spPr bwMode="auto">
          <a:xfrm>
            <a:off x="6929438" y="642938"/>
            <a:ext cx="19224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_tradnl" sz="2000">
                <a:solidFill>
                  <a:srgbClr val="FF0000"/>
                </a:solidFill>
              </a:rPr>
              <a:t>15 h N</a:t>
            </a:r>
            <a:r>
              <a:rPr lang="es-ES_tradnl" sz="2000" baseline="-25000">
                <a:solidFill>
                  <a:srgbClr val="FF0000"/>
                </a:solidFill>
              </a:rPr>
              <a:t>2</a:t>
            </a:r>
            <a:r>
              <a:rPr lang="es-ES_tradnl" sz="2000">
                <a:solidFill>
                  <a:srgbClr val="FF0000"/>
                </a:solidFill>
              </a:rPr>
              <a:t>, 400ºC</a:t>
            </a:r>
            <a:endParaRPr lang="es-ES" sz="2000">
              <a:solidFill>
                <a:srgbClr val="FF0000"/>
              </a:solidFill>
            </a:endParaRPr>
          </a:p>
        </p:txBody>
      </p:sp>
      <p:grpSp>
        <p:nvGrpSpPr>
          <p:cNvPr id="490508" name="Group 12"/>
          <p:cNvGrpSpPr>
            <a:grpSpLocks/>
          </p:cNvGrpSpPr>
          <p:nvPr/>
        </p:nvGrpSpPr>
        <p:grpSpPr bwMode="auto">
          <a:xfrm>
            <a:off x="1647825" y="5213350"/>
            <a:ext cx="6956425" cy="1311275"/>
            <a:chOff x="293" y="3158"/>
            <a:chExt cx="4382" cy="826"/>
          </a:xfrm>
        </p:grpSpPr>
        <p:sp>
          <p:nvSpPr>
            <p:cNvPr id="490504" name="Text Box 79"/>
            <p:cNvSpPr txBox="1">
              <a:spLocks noChangeArrowheads="1"/>
            </p:cNvSpPr>
            <p:nvPr/>
          </p:nvSpPr>
          <p:spPr bwMode="auto">
            <a:xfrm>
              <a:off x="293" y="3158"/>
              <a:ext cx="4354" cy="327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_tradnl" sz="2800"/>
                <a:t>1388 y 1468 cm</a:t>
              </a:r>
              <a:r>
                <a:rPr lang="es-ES_tradnl" sz="2800" baseline="30000"/>
                <a:t>-1</a:t>
              </a:r>
              <a:r>
                <a:rPr lang="es-ES_tradnl" sz="2800"/>
                <a:t>: </a:t>
              </a:r>
              <a:r>
                <a:rPr lang="el-GR" sz="2800"/>
                <a:t>δ</a:t>
              </a:r>
              <a:r>
                <a:rPr lang="es-ES_tradnl" sz="2800" baseline="-25000"/>
                <a:t>(as)C-H</a:t>
              </a:r>
              <a:r>
                <a:rPr lang="es-ES_tradnl" sz="2800"/>
                <a:t>  del grupo metilo</a:t>
              </a:r>
              <a:endParaRPr lang="el-GR" sz="2800"/>
            </a:p>
          </p:txBody>
        </p:sp>
        <p:sp>
          <p:nvSpPr>
            <p:cNvPr id="490505" name="Text Box 80"/>
            <p:cNvSpPr txBox="1">
              <a:spLocks noChangeArrowheads="1"/>
            </p:cNvSpPr>
            <p:nvPr/>
          </p:nvSpPr>
          <p:spPr bwMode="auto">
            <a:xfrm>
              <a:off x="295" y="3657"/>
              <a:ext cx="4380" cy="327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ES_tradnl" sz="2800"/>
                <a:t>1450 y 1493 cm</a:t>
              </a:r>
              <a:r>
                <a:rPr lang="es-ES_tradnl" sz="2800" baseline="30000"/>
                <a:t>-1</a:t>
              </a:r>
              <a:r>
                <a:rPr lang="es-ES_tradnl" sz="2800"/>
                <a:t>: </a:t>
              </a:r>
              <a:r>
                <a:rPr lang="es-ES_tradnl" sz="2800">
                  <a:latin typeface="Symbol" pitchFamily="18" charset="2"/>
                  <a:sym typeface="Symbol" pitchFamily="18" charset="2"/>
                </a:rPr>
                <a:t>n</a:t>
              </a:r>
              <a:r>
                <a:rPr lang="es-ES_tradnl" sz="2800" baseline="-25000"/>
                <a:t>C=C </a:t>
              </a:r>
              <a:r>
                <a:rPr lang="es-ES_tradnl" sz="2800"/>
                <a:t>del anillo aromático</a:t>
              </a:r>
              <a:endParaRPr lang="el-GR" sz="2800"/>
            </a:p>
          </p:txBody>
        </p:sp>
      </p:grpSp>
      <p:sp>
        <p:nvSpPr>
          <p:cNvPr id="490506" name="9 CuadroTexto"/>
          <p:cNvSpPr txBox="1">
            <a:spLocks noChangeArrowheads="1"/>
          </p:cNvSpPr>
          <p:nvPr/>
        </p:nvSpPr>
        <p:spPr bwMode="auto">
          <a:xfrm>
            <a:off x="2471738" y="44450"/>
            <a:ext cx="4198937" cy="42703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200">
                <a:latin typeface="Arial Black" pitchFamily="34" charset="0"/>
              </a:rPr>
              <a:t>FTIR de tolueno adsorbido</a:t>
            </a:r>
            <a:endParaRPr lang="es-AR" sz="220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96949" name="Group 309"/>
          <p:cNvGraphicFramePr>
            <a:graphicFrameLocks noGrp="1"/>
          </p:cNvGraphicFramePr>
          <p:nvPr/>
        </p:nvGraphicFramePr>
        <p:xfrm>
          <a:off x="1258888" y="620713"/>
          <a:ext cx="6643687" cy="3486150"/>
        </p:xfrm>
        <a:graphic>
          <a:graphicData uri="http://schemas.openxmlformats.org/drawingml/2006/table">
            <a:tbl>
              <a:tblPr/>
              <a:tblGrid>
                <a:gridCol w="1428750"/>
                <a:gridCol w="1285875"/>
                <a:gridCol w="1285875"/>
                <a:gridCol w="1428750"/>
                <a:gridCol w="1214437"/>
              </a:tblGrid>
              <a:tr h="876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Adsorbente</a:t>
                      </a:r>
                      <a:endParaRPr kumimoji="0" 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s-E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A</a:t>
                      </a: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(μmoles/g)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TOL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s-E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A</a:t>
                      </a:r>
                      <a:endParaRPr kumimoji="0" 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(μmoles/g)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BUTANO</a:t>
                      </a:r>
                      <a:endParaRPr kumimoji="0" 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Q</a:t>
                      </a:r>
                      <a:r>
                        <a:rPr kumimoji="0" lang="es-ES" sz="1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D</a:t>
                      </a:r>
                      <a:endParaRPr kumimoji="0" 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(μmoles/g)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BUTANO</a:t>
                      </a:r>
                      <a:endParaRPr kumimoji="0" 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Φ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E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BUT</a:t>
                      </a:r>
                      <a:endParaRPr kumimoji="0" 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NaM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1.34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0.53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0.11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0.21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Cs</a:t>
                      </a:r>
                      <a:r>
                        <a:rPr kumimoji="0" lang="es-AR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NaM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1.4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0.28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0.09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0.32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227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Cs</a:t>
                      </a:r>
                      <a:r>
                        <a:rPr kumimoji="0" lang="es-AR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NaM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0.89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0.25</a:t>
                      </a:r>
                      <a:endParaRPr kumimoji="0" 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0.06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0.24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CoNaM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0.33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0.09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0.01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0.11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Cs</a:t>
                      </a:r>
                      <a:r>
                        <a:rPr kumimoji="0" lang="es-AR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CoNaM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1.19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0.27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0.04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0.15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Cs</a:t>
                      </a:r>
                      <a:r>
                        <a:rPr kumimoji="0" lang="en-GB" sz="16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7</a:t>
                      </a: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CoNaM</a:t>
                      </a:r>
                      <a:endParaRPr kumimoji="0" 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0.55</a:t>
                      </a:r>
                      <a:endParaRPr kumimoji="0" 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0.23</a:t>
                      </a:r>
                      <a:endParaRPr kumimoji="0" lang="es-AR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0.03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es-A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0.13</a:t>
                      </a:r>
                    </a:p>
                  </a:txBody>
                  <a:tcPr marL="63098" marR="63098" marT="0" marB="0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6950" name="Text Box 310"/>
          <p:cNvSpPr txBox="1">
            <a:spLocks noChangeArrowheads="1"/>
          </p:cNvSpPr>
          <p:nvPr/>
        </p:nvSpPr>
        <p:spPr bwMode="auto">
          <a:xfrm>
            <a:off x="1116013" y="4365625"/>
            <a:ext cx="7559675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b="1">
                <a:solidFill>
                  <a:srgbClr val="0000FF"/>
                </a:solidFill>
              </a:rPr>
              <a:t>El butano se adsorbe débilmente y se desorbe en un solo pico a menos de 250ºC</a:t>
            </a:r>
          </a:p>
          <a:p>
            <a:pPr>
              <a:spcBef>
                <a:spcPct val="50000"/>
              </a:spcBef>
            </a:pPr>
            <a:r>
              <a:rPr lang="es-ES" b="1">
                <a:solidFill>
                  <a:srgbClr val="0000FF"/>
                </a:solidFill>
              </a:rPr>
              <a:t>El CoM adsorbe muy poco tolueno y butano</a:t>
            </a:r>
          </a:p>
          <a:p>
            <a:pPr>
              <a:spcBef>
                <a:spcPct val="50000"/>
              </a:spcBef>
            </a:pPr>
            <a:r>
              <a:rPr lang="es-ES" b="1">
                <a:solidFill>
                  <a:srgbClr val="0000FF"/>
                </a:solidFill>
              </a:rPr>
              <a:t>El agregado de Co a las CsNaM disminuye levemente la capacidad de adsorción y retención cuando el contenido de Cs es bajo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177" name="Group 9"/>
          <p:cNvGrpSpPr>
            <a:grpSpLocks/>
          </p:cNvGrpSpPr>
          <p:nvPr/>
        </p:nvGrpSpPr>
        <p:grpSpPr bwMode="auto">
          <a:xfrm>
            <a:off x="1116013" y="41275"/>
            <a:ext cx="7850187" cy="3387725"/>
            <a:chOff x="703" y="26"/>
            <a:chExt cx="4945" cy="2134"/>
          </a:xfrm>
        </p:grpSpPr>
        <p:sp>
          <p:nvSpPr>
            <p:cNvPr id="391169" name="Text Box 4"/>
            <p:cNvSpPr txBox="1">
              <a:spLocks noChangeArrowheads="1"/>
            </p:cNvSpPr>
            <p:nvPr/>
          </p:nvSpPr>
          <p:spPr bwMode="auto">
            <a:xfrm>
              <a:off x="793" y="26"/>
              <a:ext cx="45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 b="1">
                  <a:solidFill>
                    <a:srgbClr val="0000FF"/>
                  </a:solidFill>
                </a:rPr>
                <a:t>Caracterización fisicoquímica</a:t>
              </a:r>
            </a:p>
          </p:txBody>
        </p:sp>
        <p:sp>
          <p:nvSpPr>
            <p:cNvPr id="391170" name="Text Box 5"/>
            <p:cNvSpPr txBox="1">
              <a:spLocks noChangeArrowheads="1"/>
            </p:cNvSpPr>
            <p:nvPr/>
          </p:nvSpPr>
          <p:spPr bwMode="auto">
            <a:xfrm>
              <a:off x="703" y="344"/>
              <a:ext cx="4945" cy="1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 b="1">
                  <a:solidFill>
                    <a:srgbClr val="0000FF"/>
                  </a:solidFill>
                </a:rPr>
                <a:t>CsNaM</a:t>
              </a:r>
            </a:p>
            <a:p>
              <a:pPr>
                <a:spcBef>
                  <a:spcPct val="50000"/>
                </a:spcBef>
              </a:pPr>
              <a:r>
                <a:rPr lang="es-ES" b="1"/>
                <a:t>Mediante XRD se observo la formación de Cs(OH) y Cs</a:t>
              </a:r>
              <a:r>
                <a:rPr lang="es-ES" b="1" baseline="-25000"/>
                <a:t>2</a:t>
              </a:r>
              <a:r>
                <a:rPr lang="es-ES" b="1"/>
                <a:t>O en muestras con alto contenido de Cs.</a:t>
              </a:r>
            </a:p>
            <a:p>
              <a:pPr>
                <a:spcBef>
                  <a:spcPct val="50000"/>
                </a:spcBef>
              </a:pPr>
              <a:r>
                <a:rPr lang="es-ES" b="1"/>
                <a:t>Mediante XPS se detectaron especies de Cs</a:t>
              </a:r>
              <a:r>
                <a:rPr lang="es-ES" b="1" baseline="30000"/>
                <a:t>+</a:t>
              </a:r>
              <a:r>
                <a:rPr lang="es-ES" b="1"/>
                <a:t> y Cs</a:t>
              </a:r>
              <a:r>
                <a:rPr lang="es-ES" b="1" baseline="-25000"/>
                <a:t>2</a:t>
              </a:r>
              <a:r>
                <a:rPr lang="es-ES" b="1"/>
                <a:t>O en la superficie</a:t>
              </a:r>
            </a:p>
            <a:p>
              <a:pPr>
                <a:spcBef>
                  <a:spcPct val="50000"/>
                </a:spcBef>
              </a:pPr>
              <a:r>
                <a:rPr lang="es-ES" sz="2400" b="1">
                  <a:solidFill>
                    <a:srgbClr val="0000FF"/>
                  </a:solidFill>
                </a:rPr>
                <a:t>CoNaM</a:t>
              </a:r>
            </a:p>
            <a:p>
              <a:pPr>
                <a:spcBef>
                  <a:spcPct val="50000"/>
                </a:spcBef>
              </a:pPr>
              <a:r>
                <a:rPr lang="es-ES" b="1"/>
                <a:t>Mediante TPR, XPS y Raman se detectaron CoOx e iones de Co</a:t>
              </a:r>
              <a:r>
                <a:rPr lang="es-ES" b="1" baseline="30000"/>
                <a:t>2+</a:t>
              </a:r>
              <a:r>
                <a:rPr lang="es-ES" b="1"/>
                <a:t> en sitios de intercambio preferentemente sitios </a:t>
              </a:r>
              <a:r>
                <a:rPr lang="el-GR" b="1"/>
                <a:t>α</a:t>
              </a:r>
              <a:r>
                <a:rPr lang="es-ES" b="1"/>
                <a:t> y </a:t>
              </a:r>
              <a:r>
                <a:rPr lang="el-GR" b="1"/>
                <a:t>β</a:t>
              </a:r>
              <a:r>
                <a:rPr lang="es-ES" b="1"/>
                <a:t>.</a:t>
              </a:r>
              <a:r>
                <a:rPr lang="es-ES" sz="2400" b="1">
                  <a:solidFill>
                    <a:srgbClr val="0000FF"/>
                  </a:solidFill>
                </a:rPr>
                <a:t> </a:t>
              </a:r>
              <a:endParaRPr lang="es-ES" b="1"/>
            </a:p>
          </p:txBody>
        </p:sp>
      </p:grpSp>
      <p:sp>
        <p:nvSpPr>
          <p:cNvPr id="391172" name="Rectangle 4"/>
          <p:cNvSpPr>
            <a:spLocks noChangeArrowheads="1"/>
          </p:cNvSpPr>
          <p:nvPr/>
        </p:nvSpPr>
        <p:spPr bwMode="auto">
          <a:xfrm>
            <a:off x="1258888" y="981075"/>
            <a:ext cx="7489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grpSp>
        <p:nvGrpSpPr>
          <p:cNvPr id="391178" name="Group 10"/>
          <p:cNvGrpSpPr>
            <a:grpSpLocks/>
          </p:cNvGrpSpPr>
          <p:nvPr/>
        </p:nvGrpSpPr>
        <p:grpSpPr bwMode="auto">
          <a:xfrm>
            <a:off x="1042988" y="3644900"/>
            <a:ext cx="7921625" cy="1905000"/>
            <a:chOff x="657" y="2296"/>
            <a:chExt cx="4990" cy="1200"/>
          </a:xfrm>
        </p:grpSpPr>
        <p:sp>
          <p:nvSpPr>
            <p:cNvPr id="391173" name="21 CuadroTexto"/>
            <p:cNvSpPr txBox="1">
              <a:spLocks noChangeArrowheads="1"/>
            </p:cNvSpPr>
            <p:nvPr/>
          </p:nvSpPr>
          <p:spPr bwMode="auto">
            <a:xfrm>
              <a:off x="657" y="2296"/>
              <a:ext cx="3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400" b="1">
                  <a:solidFill>
                    <a:srgbClr val="009900"/>
                  </a:solidFill>
                  <a:latin typeface="Gill Sans MT" pitchFamily="34" charset="0"/>
                </a:rPr>
                <a:t>Reducción Catalítica Selectiva de NOx</a:t>
              </a:r>
              <a:endParaRPr lang="es-AR" sz="2400" b="1" baseline="-25000">
                <a:solidFill>
                  <a:srgbClr val="009900"/>
                </a:solidFill>
                <a:latin typeface="Gill Sans MT" pitchFamily="34" charset="0"/>
              </a:endParaRPr>
            </a:p>
          </p:txBody>
        </p:sp>
        <p:sp>
          <p:nvSpPr>
            <p:cNvPr id="391175" name="Text Box 7"/>
            <p:cNvSpPr txBox="1">
              <a:spLocks noChangeArrowheads="1"/>
            </p:cNvSpPr>
            <p:nvPr/>
          </p:nvSpPr>
          <p:spPr bwMode="auto">
            <a:xfrm>
              <a:off x="703" y="2659"/>
              <a:ext cx="4944" cy="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/>
                <a:t>CoNaM es un catalizador activo y selectivo a N</a:t>
              </a:r>
              <a:r>
                <a:rPr lang="es-ES" b="1" baseline="-25000"/>
                <a:t>2</a:t>
              </a:r>
              <a:r>
                <a:rPr lang="es-ES" b="1"/>
                <a:t> en la RCS de NOx empleando butano o tolueno como agente reductor </a:t>
              </a:r>
            </a:p>
            <a:p>
              <a:pPr>
                <a:spcBef>
                  <a:spcPct val="50000"/>
                </a:spcBef>
              </a:pPr>
              <a:r>
                <a:rPr lang="es-ES" b="1"/>
                <a:t>La actividad catalítica de los catalizadores bimetálicos CsCoNaM resultó similar al CoNaM</a:t>
              </a:r>
            </a:p>
          </p:txBody>
        </p:sp>
      </p:grpSp>
      <p:sp>
        <p:nvSpPr>
          <p:cNvPr id="391176" name="Text Box 8"/>
          <p:cNvSpPr txBox="1">
            <a:spLocks noChangeArrowheads="1"/>
          </p:cNvSpPr>
          <p:nvPr/>
        </p:nvSpPr>
        <p:spPr bwMode="auto">
          <a:xfrm>
            <a:off x="1331913" y="5805488"/>
            <a:ext cx="7056437" cy="711200"/>
          </a:xfrm>
          <a:prstGeom prst="rect">
            <a:avLst/>
          </a:prstGeom>
          <a:solidFill>
            <a:srgbClr val="FFCC99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2000" b="1"/>
              <a:t>CsCoNaM combina la capacidad de adsorción y retención de CsM con la reactividad de 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7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Gill Sans MT" pitchFamily="34" charset="0"/>
            </a:endParaRPr>
          </a:p>
        </p:txBody>
      </p:sp>
      <p:graphicFrame>
        <p:nvGraphicFramePr>
          <p:cNvPr id="69" name="68 Tabla"/>
          <p:cNvGraphicFramePr>
            <a:graphicFrameLocks noGrp="1"/>
          </p:cNvGraphicFramePr>
          <p:nvPr/>
        </p:nvGraphicFramePr>
        <p:xfrm>
          <a:off x="1643063" y="1570038"/>
          <a:ext cx="7231062" cy="3657600"/>
        </p:xfrm>
        <a:graphic>
          <a:graphicData uri="http://schemas.openxmlformats.org/drawingml/2006/table">
            <a:tbl>
              <a:tblPr/>
              <a:tblGrid>
                <a:gridCol w="1519873"/>
                <a:gridCol w="897573"/>
                <a:gridCol w="943610"/>
                <a:gridCol w="2000885"/>
                <a:gridCol w="1869123"/>
              </a:tblGrid>
              <a:tr h="478472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err="1" smtClean="0">
                          <a:latin typeface="+mj-lt"/>
                          <a:ea typeface="Calibri"/>
                          <a:cs typeface="Times New Roman"/>
                        </a:rPr>
                        <a:t>Muestras</a:t>
                      </a:r>
                      <a:endParaRPr lang="es-AR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j-lt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en-US" sz="2400" b="1" dirty="0" smtClean="0">
                          <a:latin typeface="+mj-lt"/>
                          <a:ea typeface="Calibri"/>
                          <a:cs typeface="Times New Roman"/>
                        </a:rPr>
                        <a:t>Ag</a:t>
                      </a:r>
                      <a:endParaRPr lang="es-AR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j-lt"/>
                          <a:ea typeface="Calibri"/>
                          <a:cs typeface="Times New Roman"/>
                        </a:rPr>
                        <a:t>% </a:t>
                      </a:r>
                      <a:r>
                        <a:rPr lang="en-US" sz="2400" b="1" dirty="0" smtClean="0">
                          <a:latin typeface="+mj-lt"/>
                          <a:ea typeface="Calibri"/>
                          <a:cs typeface="Times New Roman"/>
                        </a:rPr>
                        <a:t>Na</a:t>
                      </a:r>
                      <a:endParaRPr lang="es-AR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latin typeface="+mj-lt"/>
                          <a:ea typeface="Calibri"/>
                          <a:cs typeface="Times New Roman"/>
                        </a:rPr>
                        <a:t>A</a:t>
                      </a:r>
                      <a:r>
                        <a:rPr lang="en-US" sz="2400" b="1" baseline="-25000" dirty="0" smtClean="0">
                          <a:latin typeface="+mj-lt"/>
                          <a:ea typeface="Calibri"/>
                          <a:cs typeface="Times New Roman"/>
                        </a:rPr>
                        <a:t>BET </a:t>
                      </a:r>
                      <a:r>
                        <a:rPr lang="en-US" sz="2400" b="1" baseline="0" dirty="0" smtClean="0">
                          <a:latin typeface="+mj-lt"/>
                          <a:ea typeface="Calibri"/>
                          <a:cs typeface="Times New Roman"/>
                        </a:rPr>
                        <a:t>(m</a:t>
                      </a:r>
                      <a:r>
                        <a:rPr lang="en-US" sz="2400" b="1" baseline="30000" dirty="0" smtClean="0">
                          <a:latin typeface="+mj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400" b="1" baseline="0" dirty="0" smtClean="0">
                          <a:latin typeface="+mj-lt"/>
                          <a:ea typeface="Calibri"/>
                          <a:cs typeface="Times New Roman"/>
                        </a:rPr>
                        <a:t>∙g</a:t>
                      </a:r>
                      <a:r>
                        <a:rPr lang="en-US" sz="2400" b="1" baseline="30000" dirty="0" smtClean="0">
                          <a:latin typeface="+mj-lt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en-US" sz="2400" b="1" baseline="0" dirty="0" smtClean="0"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es-AR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j-lt"/>
                          <a:ea typeface="Calibri"/>
                          <a:cs typeface="Times New Roman"/>
                        </a:rPr>
                        <a:t>V</a:t>
                      </a:r>
                      <a:r>
                        <a:rPr lang="es-AR" sz="2400" b="1" baseline="-25000" dirty="0" smtClean="0">
                          <a:latin typeface="+mj-lt"/>
                          <a:ea typeface="Calibri"/>
                          <a:cs typeface="Times New Roman"/>
                        </a:rPr>
                        <a:t>μ</a:t>
                      </a:r>
                      <a:r>
                        <a:rPr lang="es-AR" sz="2400" b="1" baseline="0" dirty="0" smtClean="0">
                          <a:latin typeface="+mj-lt"/>
                          <a:ea typeface="Calibri"/>
                          <a:cs typeface="Times New Roman"/>
                        </a:rPr>
                        <a:t> (cm</a:t>
                      </a:r>
                      <a:r>
                        <a:rPr lang="es-AR" sz="2400" b="1" baseline="30000" dirty="0" smtClean="0">
                          <a:latin typeface="+mj-lt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s-AR" sz="2400" b="1" baseline="0" dirty="0" smtClean="0">
                          <a:latin typeface="+mj-lt"/>
                          <a:ea typeface="Calibri"/>
                          <a:cs typeface="Times New Roman"/>
                        </a:rPr>
                        <a:t>∙g</a:t>
                      </a:r>
                      <a:r>
                        <a:rPr lang="es-AR" sz="2400" b="1" baseline="30000" dirty="0" smtClean="0">
                          <a:latin typeface="+mj-lt"/>
                          <a:ea typeface="Calibri"/>
                          <a:cs typeface="Times New Roman"/>
                        </a:rPr>
                        <a:t>-1</a:t>
                      </a:r>
                      <a:r>
                        <a:rPr lang="es-AR" sz="2400" b="1" baseline="0" dirty="0" smtClean="0">
                          <a:latin typeface="+mj-lt"/>
                          <a:ea typeface="Calibri"/>
                          <a:cs typeface="Times New Roman"/>
                        </a:rPr>
                        <a:t>)</a:t>
                      </a:r>
                      <a:endParaRPr lang="es-AR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NaMOR</a:t>
                      </a:r>
                      <a:endParaRPr lang="es-AR" sz="24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  <a:endParaRPr lang="es-AR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j-lt"/>
                          <a:ea typeface="Calibri"/>
                          <a:cs typeface="Times New Roman"/>
                        </a:rPr>
                        <a:t>4,10</a:t>
                      </a:r>
                      <a:endParaRPr lang="es-AR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j-lt"/>
                          <a:ea typeface="Calibri"/>
                          <a:cs typeface="Times New Roman"/>
                        </a:rPr>
                        <a:t>409</a:t>
                      </a:r>
                      <a:endParaRPr lang="es-AR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j-lt"/>
                          <a:ea typeface="Calibri"/>
                          <a:cs typeface="Times New Roman"/>
                        </a:rPr>
                        <a:t>0,165</a:t>
                      </a:r>
                      <a:endParaRPr lang="es-AR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Ag(5)M</a:t>
                      </a:r>
                      <a:endParaRPr lang="es-AR" sz="24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j-lt"/>
                          <a:ea typeface="Calibri"/>
                          <a:cs typeface="Times New Roman"/>
                        </a:rPr>
                        <a:t>5,15</a:t>
                      </a:r>
                      <a:endParaRPr lang="es-AR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j-lt"/>
                          <a:ea typeface="Calibri"/>
                          <a:cs typeface="Times New Roman"/>
                        </a:rPr>
                        <a:t>1,21</a:t>
                      </a:r>
                      <a:endParaRPr lang="es-AR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j-lt"/>
                          <a:ea typeface="Calibri"/>
                          <a:cs typeface="Times New Roman"/>
                        </a:rPr>
                        <a:t>265</a:t>
                      </a:r>
                      <a:endParaRPr lang="es-AR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latin typeface="+mj-lt"/>
                          <a:ea typeface="Calibri"/>
                          <a:cs typeface="Times New Roman"/>
                        </a:rPr>
                        <a:t>0,083</a:t>
                      </a:r>
                      <a:endParaRPr lang="es-AR" sz="2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Ag(10)M</a:t>
                      </a:r>
                      <a:endParaRPr lang="es-AR" sz="24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latin typeface="+mj-lt"/>
                          <a:ea typeface="Calibri"/>
                          <a:cs typeface="Times New Roman"/>
                        </a:rPr>
                        <a:t>10,30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latin typeface="+mj-lt"/>
                          <a:ea typeface="Calibri"/>
                          <a:cs typeface="Times New Roman"/>
                        </a:rPr>
                        <a:t>0,47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>
                          <a:latin typeface="+mj-lt"/>
                          <a:ea typeface="Calibri"/>
                          <a:cs typeface="Times New Roman"/>
                        </a:rPr>
                        <a:t>301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latin typeface="+mj-lt"/>
                          <a:ea typeface="Calibri"/>
                          <a:cs typeface="Times New Roman"/>
                        </a:rPr>
                        <a:t>0,088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00">
                <a:tc>
                  <a:txBody>
                    <a:bodyPr/>
                    <a:lstStyle/>
                    <a:p>
                      <a:pPr algn="l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b="1" dirty="0">
                          <a:solidFill>
                            <a:schemeClr val="tx1"/>
                          </a:solidFill>
                          <a:latin typeface="+mj-lt"/>
                          <a:ea typeface="Calibri"/>
                          <a:cs typeface="Times New Roman"/>
                        </a:rPr>
                        <a:t>Ag(15)M</a:t>
                      </a:r>
                      <a:endParaRPr lang="es-AR" sz="2400" dirty="0">
                        <a:solidFill>
                          <a:schemeClr val="tx1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latin typeface="+mj-lt"/>
                          <a:ea typeface="Calibri"/>
                          <a:cs typeface="Times New Roman"/>
                        </a:rPr>
                        <a:t>15,17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latin typeface="+mj-lt"/>
                          <a:ea typeface="Calibri"/>
                          <a:cs typeface="Times New Roman"/>
                        </a:rPr>
                        <a:t>0,34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latin typeface="+mj-lt"/>
                          <a:ea typeface="Calibri"/>
                          <a:cs typeface="Times New Roman"/>
                        </a:rPr>
                        <a:t>309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AR" sz="2400" dirty="0">
                          <a:latin typeface="+mj-lt"/>
                          <a:ea typeface="Calibri"/>
                          <a:cs typeface="Times New Roman"/>
                        </a:rPr>
                        <a:t>0,086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499744" name="Group 32"/>
          <p:cNvGrpSpPr>
            <a:grpSpLocks/>
          </p:cNvGrpSpPr>
          <p:nvPr/>
        </p:nvGrpSpPr>
        <p:grpSpPr bwMode="auto">
          <a:xfrm>
            <a:off x="969963" y="304800"/>
            <a:ext cx="4243387" cy="828675"/>
            <a:chOff x="611" y="192"/>
            <a:chExt cx="2673" cy="522"/>
          </a:xfrm>
        </p:grpSpPr>
        <p:sp>
          <p:nvSpPr>
            <p:cNvPr id="12" name="11 Rectángulo"/>
            <p:cNvSpPr/>
            <p:nvPr/>
          </p:nvSpPr>
          <p:spPr>
            <a:xfrm>
              <a:off x="742" y="263"/>
              <a:ext cx="1535" cy="44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40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B050"/>
                  </a:solidFill>
                  <a:latin typeface="+mn-lt"/>
                  <a:cs typeface="+mn-cs"/>
                </a:rPr>
                <a:t>Resultados</a:t>
              </a:r>
            </a:p>
          </p:txBody>
        </p:sp>
        <p:sp>
          <p:nvSpPr>
            <p:cNvPr id="13" name="12 Rectángulo"/>
            <p:cNvSpPr/>
            <p:nvPr/>
          </p:nvSpPr>
          <p:spPr>
            <a:xfrm>
              <a:off x="2317" y="304"/>
              <a:ext cx="835" cy="3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35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Ag-M</a:t>
              </a:r>
            </a:p>
          </p:txBody>
        </p:sp>
      </p:grpSp>
      <p:sp>
        <p:nvSpPr>
          <p:cNvPr id="14" name="13 Flecha abajo"/>
          <p:cNvSpPr/>
          <p:nvPr/>
        </p:nvSpPr>
        <p:spPr>
          <a:xfrm>
            <a:off x="6804025" y="2781300"/>
            <a:ext cx="285750" cy="1857375"/>
          </a:xfrm>
          <a:prstGeom prst="downArrow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A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50" name="Object 2"/>
          <p:cNvGraphicFramePr>
            <a:graphicFrameLocks noChangeAspect="1"/>
          </p:cNvGraphicFramePr>
          <p:nvPr/>
        </p:nvGraphicFramePr>
        <p:xfrm>
          <a:off x="901700" y="1357313"/>
          <a:ext cx="4027488" cy="5759450"/>
        </p:xfrm>
        <a:graphic>
          <a:graphicData uri="http://schemas.openxmlformats.org/presentationml/2006/ole">
            <p:oleObj spid="_x0000_s384002" name="Graph" r:id="rId3" imgW="2916326" imgH="4174541" progId="Origin50.Graph">
              <p:embed/>
            </p:oleObj>
          </a:graphicData>
        </a:graphic>
      </p:graphicFrame>
      <p:graphicFrame>
        <p:nvGraphicFramePr>
          <p:cNvPr id="384003" name="Object 3"/>
          <p:cNvGraphicFramePr>
            <a:graphicFrameLocks noChangeAspect="1"/>
          </p:cNvGraphicFramePr>
          <p:nvPr/>
        </p:nvGraphicFramePr>
        <p:xfrm>
          <a:off x="901700" y="1357313"/>
          <a:ext cx="4027488" cy="5759450"/>
        </p:xfrm>
        <a:graphic>
          <a:graphicData uri="http://schemas.openxmlformats.org/presentationml/2006/ole">
            <p:oleObj spid="_x0000_s384003" name="Graph" r:id="rId4" imgW="2916326" imgH="4174541" progId="Origin50.Graph">
              <p:embed/>
            </p:oleObj>
          </a:graphicData>
        </a:graphic>
      </p:graphicFrame>
      <p:graphicFrame>
        <p:nvGraphicFramePr>
          <p:cNvPr id="82951" name="Object 4"/>
          <p:cNvGraphicFramePr>
            <a:graphicFrameLocks noChangeAspect="1"/>
          </p:cNvGraphicFramePr>
          <p:nvPr/>
        </p:nvGraphicFramePr>
        <p:xfrm>
          <a:off x="901700" y="1357313"/>
          <a:ext cx="4027488" cy="5759450"/>
        </p:xfrm>
        <a:graphic>
          <a:graphicData uri="http://schemas.openxmlformats.org/presentationml/2006/ole">
            <p:oleObj spid="_x0000_s384004" name="Graph" r:id="rId5" imgW="2916326" imgH="4174541" progId="Origin50.Graph">
              <p:embed/>
            </p:oleObj>
          </a:graphicData>
        </a:graphic>
      </p:graphicFrame>
      <p:graphicFrame>
        <p:nvGraphicFramePr>
          <p:cNvPr id="82952" name="Object 5"/>
          <p:cNvGraphicFramePr>
            <a:graphicFrameLocks noChangeAspect="1"/>
          </p:cNvGraphicFramePr>
          <p:nvPr/>
        </p:nvGraphicFramePr>
        <p:xfrm>
          <a:off x="900113" y="1341438"/>
          <a:ext cx="4027487" cy="5759450"/>
        </p:xfrm>
        <a:graphic>
          <a:graphicData uri="http://schemas.openxmlformats.org/presentationml/2006/ole">
            <p:oleObj spid="_x0000_s384005" name="Graph" r:id="rId6" imgW="2916326" imgH="4174541" progId="Origin50.Graph">
              <p:embed/>
            </p:oleObj>
          </a:graphicData>
        </a:graphic>
      </p:graphicFrame>
      <p:sp>
        <p:nvSpPr>
          <p:cNvPr id="38400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Gill Sans MT" pitchFamily="34" charset="0"/>
            </a:endParaRPr>
          </a:p>
        </p:txBody>
      </p:sp>
      <p:sp>
        <p:nvSpPr>
          <p:cNvPr id="25" name="24 CuadroTexto"/>
          <p:cNvSpPr txBox="1">
            <a:spLocks noChangeArrowheads="1"/>
          </p:cNvSpPr>
          <p:nvPr/>
        </p:nvSpPr>
        <p:spPr bwMode="auto">
          <a:xfrm>
            <a:off x="3197225" y="5286375"/>
            <a:ext cx="849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b="1">
                <a:solidFill>
                  <a:srgbClr val="FF6600"/>
                </a:solidFill>
                <a:latin typeface="Gill Sans MT" pitchFamily="34" charset="0"/>
              </a:rPr>
              <a:t>5%Ag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3152775" y="4572000"/>
            <a:ext cx="9906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b="1" dirty="0">
                <a:solidFill>
                  <a:srgbClr val="0000FF"/>
                </a:solidFill>
                <a:latin typeface="+mj-lt"/>
                <a:cs typeface="+mn-cs"/>
              </a:rPr>
              <a:t>15%Ag</a:t>
            </a:r>
          </a:p>
        </p:txBody>
      </p:sp>
      <p:sp>
        <p:nvSpPr>
          <p:cNvPr id="28" name="27 CuadroTexto"/>
          <p:cNvSpPr txBox="1">
            <a:spLocks noChangeArrowheads="1"/>
          </p:cNvSpPr>
          <p:nvPr/>
        </p:nvSpPr>
        <p:spPr bwMode="auto">
          <a:xfrm>
            <a:off x="3152775" y="4929188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b="1">
                <a:solidFill>
                  <a:srgbClr val="009900"/>
                </a:solidFill>
                <a:latin typeface="Gill Sans MT" pitchFamily="34" charset="0"/>
              </a:rPr>
              <a:t>10%Ag</a:t>
            </a:r>
          </a:p>
        </p:txBody>
      </p:sp>
      <p:sp>
        <p:nvSpPr>
          <p:cNvPr id="384010" name="30 CuadroTexto"/>
          <p:cNvSpPr txBox="1">
            <a:spLocks noChangeArrowheads="1"/>
          </p:cNvSpPr>
          <p:nvPr/>
        </p:nvSpPr>
        <p:spPr bwMode="auto">
          <a:xfrm>
            <a:off x="3203575" y="5661025"/>
            <a:ext cx="8429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b="1">
                <a:latin typeface="Gill Sans MT" pitchFamily="34" charset="0"/>
              </a:rPr>
              <a:t>0%Ag</a:t>
            </a:r>
          </a:p>
        </p:txBody>
      </p:sp>
      <p:sp>
        <p:nvSpPr>
          <p:cNvPr id="384014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Gill Sans MT" pitchFamily="34" charset="0"/>
            </a:endParaRPr>
          </a:p>
        </p:txBody>
      </p:sp>
      <p:sp>
        <p:nvSpPr>
          <p:cNvPr id="384015" name="89 CuadroTexto"/>
          <p:cNvSpPr txBox="1">
            <a:spLocks noChangeArrowheads="1"/>
          </p:cNvSpPr>
          <p:nvPr/>
        </p:nvSpPr>
        <p:spPr bwMode="auto">
          <a:xfrm>
            <a:off x="1047750" y="765175"/>
            <a:ext cx="8032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Evaluación de la adsorción y retención de C</a:t>
            </a:r>
            <a:r>
              <a:rPr lang="es-AR" sz="2400" b="1" baseline="-25000">
                <a:solidFill>
                  <a:srgbClr val="0000FF"/>
                </a:solidFill>
                <a:latin typeface="Gill Sans MT" pitchFamily="34" charset="0"/>
              </a:rPr>
              <a:t>7</a:t>
            </a:r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H</a:t>
            </a:r>
            <a:r>
              <a:rPr lang="es-AR" sz="2400" b="1" baseline="-25000">
                <a:solidFill>
                  <a:srgbClr val="0000FF"/>
                </a:solidFill>
                <a:latin typeface="Gill Sans MT" pitchFamily="34" charset="0"/>
              </a:rPr>
              <a:t>8</a:t>
            </a:r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 o C</a:t>
            </a:r>
            <a:r>
              <a:rPr lang="es-AR" sz="2400" b="1" baseline="-25000">
                <a:solidFill>
                  <a:srgbClr val="0000FF"/>
                </a:solidFill>
                <a:latin typeface="Gill Sans MT" pitchFamily="34" charset="0"/>
              </a:rPr>
              <a:t>4</a:t>
            </a:r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H</a:t>
            </a:r>
            <a:r>
              <a:rPr lang="es-AR" sz="2400" b="1" baseline="-25000">
                <a:solidFill>
                  <a:srgbClr val="0000FF"/>
                </a:solidFill>
                <a:latin typeface="Gill Sans MT" pitchFamily="34" charset="0"/>
              </a:rPr>
              <a:t>10</a:t>
            </a:r>
          </a:p>
        </p:txBody>
      </p:sp>
      <p:grpSp>
        <p:nvGrpSpPr>
          <p:cNvPr id="384016" name="96 Grupo"/>
          <p:cNvGrpSpPr>
            <a:grpSpLocks/>
          </p:cNvGrpSpPr>
          <p:nvPr/>
        </p:nvGrpSpPr>
        <p:grpSpPr bwMode="auto">
          <a:xfrm>
            <a:off x="971550" y="0"/>
            <a:ext cx="3825875" cy="708025"/>
            <a:chOff x="1000100" y="149346"/>
            <a:chExt cx="3826334" cy="707886"/>
          </a:xfrm>
        </p:grpSpPr>
        <p:sp>
          <p:nvSpPr>
            <p:cNvPr id="105" name="104 Rectángulo"/>
            <p:cNvSpPr/>
            <p:nvPr/>
          </p:nvSpPr>
          <p:spPr>
            <a:xfrm>
              <a:off x="1000100" y="149346"/>
              <a:ext cx="243848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40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B050"/>
                  </a:solidFill>
                  <a:latin typeface="+mn-lt"/>
                  <a:cs typeface="+mn-cs"/>
                </a:rPr>
                <a:t>Resultados</a:t>
              </a:r>
            </a:p>
          </p:txBody>
        </p:sp>
        <p:sp>
          <p:nvSpPr>
            <p:cNvPr id="109" name="108 Rectángulo"/>
            <p:cNvSpPr/>
            <p:nvPr/>
          </p:nvSpPr>
          <p:spPr>
            <a:xfrm>
              <a:off x="3500430" y="214290"/>
              <a:ext cx="1326004" cy="6309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35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Ag-M</a:t>
              </a:r>
            </a:p>
          </p:txBody>
        </p:sp>
      </p:grpSp>
      <p:sp>
        <p:nvSpPr>
          <p:cNvPr id="110" name="109 CuadroTexto"/>
          <p:cNvSpPr txBox="1"/>
          <p:nvPr/>
        </p:nvSpPr>
        <p:spPr>
          <a:xfrm>
            <a:off x="1547813" y="1412875"/>
            <a:ext cx="1582737" cy="4270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/>
            <a:r>
              <a:rPr lang="es-AR" sz="2200">
                <a:solidFill>
                  <a:srgbClr val="0000FF"/>
                </a:solidFill>
                <a:latin typeface="Gill Sans MT" pitchFamily="34" charset="0"/>
              </a:rPr>
              <a:t> TOLUENO</a:t>
            </a:r>
          </a:p>
        </p:txBody>
      </p:sp>
      <p:grpSp>
        <p:nvGrpSpPr>
          <p:cNvPr id="384090" name="Group 90"/>
          <p:cNvGrpSpPr>
            <a:grpSpLocks/>
          </p:cNvGrpSpPr>
          <p:nvPr/>
        </p:nvGrpSpPr>
        <p:grpSpPr bwMode="auto">
          <a:xfrm>
            <a:off x="4572000" y="1341438"/>
            <a:ext cx="4029075" cy="5778500"/>
            <a:chOff x="612" y="890"/>
            <a:chExt cx="2538" cy="3640"/>
          </a:xfrm>
        </p:grpSpPr>
        <p:graphicFrame>
          <p:nvGraphicFramePr>
            <p:cNvPr id="384091" name="Object 91"/>
            <p:cNvGraphicFramePr>
              <a:graphicFrameLocks noChangeAspect="1"/>
            </p:cNvGraphicFramePr>
            <p:nvPr/>
          </p:nvGraphicFramePr>
          <p:xfrm>
            <a:off x="615" y="900"/>
            <a:ext cx="2535" cy="3630"/>
          </p:xfrm>
          <a:graphic>
            <a:graphicData uri="http://schemas.openxmlformats.org/presentationml/2006/ole">
              <p:oleObj spid="_x0000_s384091" name="Graph" r:id="rId7" imgW="2916326" imgH="4174541" progId="Origin50.Graph">
                <p:embed/>
              </p:oleObj>
            </a:graphicData>
          </a:graphic>
        </p:graphicFrame>
        <p:grpSp>
          <p:nvGrpSpPr>
            <p:cNvPr id="384092" name="Group 92"/>
            <p:cNvGrpSpPr>
              <a:grpSpLocks/>
            </p:cNvGrpSpPr>
            <p:nvPr/>
          </p:nvGrpSpPr>
          <p:grpSpPr bwMode="auto">
            <a:xfrm>
              <a:off x="2160" y="2880"/>
              <a:ext cx="619" cy="937"/>
              <a:chOff x="2160" y="2880"/>
              <a:chExt cx="619" cy="937"/>
            </a:xfrm>
          </p:grpSpPr>
          <p:sp>
            <p:nvSpPr>
              <p:cNvPr id="2" name="24 CuadroTexto"/>
              <p:cNvSpPr txBox="1">
                <a:spLocks noChangeArrowheads="1"/>
              </p:cNvSpPr>
              <p:nvPr/>
            </p:nvSpPr>
            <p:spPr bwMode="auto">
              <a:xfrm>
                <a:off x="2188" y="3330"/>
                <a:ext cx="53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AR" sz="2000" b="1">
                    <a:solidFill>
                      <a:srgbClr val="FF6600"/>
                    </a:solidFill>
                    <a:latin typeface="Gill Sans MT" pitchFamily="34" charset="0"/>
                  </a:rPr>
                  <a:t>5%Ag</a:t>
                </a:r>
              </a:p>
            </p:txBody>
          </p:sp>
          <p:sp>
            <p:nvSpPr>
              <p:cNvPr id="3" name="25 CuadroTexto"/>
              <p:cNvSpPr txBox="1"/>
              <p:nvPr/>
            </p:nvSpPr>
            <p:spPr>
              <a:xfrm>
                <a:off x="2160" y="2880"/>
                <a:ext cx="619" cy="250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AR" sz="2000" b="1" dirty="0">
                    <a:solidFill>
                      <a:srgbClr val="0000FF"/>
                    </a:solidFill>
                    <a:latin typeface="+mj-lt"/>
                    <a:cs typeface="+mn-cs"/>
                  </a:rPr>
                  <a:t>15%Ag</a:t>
                </a:r>
              </a:p>
            </p:txBody>
          </p:sp>
          <p:sp>
            <p:nvSpPr>
              <p:cNvPr id="4" name="27 CuadroTexto"/>
              <p:cNvSpPr txBox="1">
                <a:spLocks noChangeArrowheads="1"/>
              </p:cNvSpPr>
              <p:nvPr/>
            </p:nvSpPr>
            <p:spPr bwMode="auto">
              <a:xfrm>
                <a:off x="2160" y="3105"/>
                <a:ext cx="61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AR" sz="2000" b="1">
                    <a:solidFill>
                      <a:srgbClr val="009900"/>
                    </a:solidFill>
                    <a:latin typeface="Gill Sans MT" pitchFamily="34" charset="0"/>
                  </a:rPr>
                  <a:t>10%Ag</a:t>
                </a:r>
              </a:p>
            </p:txBody>
          </p:sp>
          <p:sp>
            <p:nvSpPr>
              <p:cNvPr id="384096" name="30 CuadroTexto"/>
              <p:cNvSpPr txBox="1">
                <a:spLocks noChangeArrowheads="1"/>
              </p:cNvSpPr>
              <p:nvPr/>
            </p:nvSpPr>
            <p:spPr bwMode="auto">
              <a:xfrm>
                <a:off x="2180" y="3567"/>
                <a:ext cx="53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AR" sz="2000" b="1">
                    <a:latin typeface="Gill Sans MT" pitchFamily="34" charset="0"/>
                  </a:rPr>
                  <a:t>0%Ag</a:t>
                </a:r>
              </a:p>
            </p:txBody>
          </p:sp>
        </p:grpSp>
        <p:graphicFrame>
          <p:nvGraphicFramePr>
            <p:cNvPr id="85000" name="Object 97"/>
            <p:cNvGraphicFramePr>
              <a:graphicFrameLocks noChangeAspect="1"/>
            </p:cNvGraphicFramePr>
            <p:nvPr/>
          </p:nvGraphicFramePr>
          <p:xfrm>
            <a:off x="612" y="890"/>
            <a:ext cx="2535" cy="3630"/>
          </p:xfrm>
          <a:graphic>
            <a:graphicData uri="http://schemas.openxmlformats.org/presentationml/2006/ole">
              <p:oleObj spid="_x0000_s384097" name="Graph" r:id="rId8" imgW="2916326" imgH="4174541" progId="Origin50.Graph">
                <p:embed/>
              </p:oleObj>
            </a:graphicData>
          </a:graphic>
        </p:graphicFrame>
        <p:sp>
          <p:nvSpPr>
            <p:cNvPr id="27" name="26 CuadroTexto"/>
            <p:cNvSpPr txBox="1"/>
            <p:nvPr/>
          </p:nvSpPr>
          <p:spPr>
            <a:xfrm>
              <a:off x="1583" y="890"/>
              <a:ext cx="845" cy="26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es-AR" sz="2200">
                  <a:solidFill>
                    <a:srgbClr val="0000FF"/>
                  </a:solidFill>
                  <a:latin typeface="Gill Sans MT" pitchFamily="34" charset="0"/>
                </a:rPr>
                <a:t>BUTANO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8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utoUpdateAnimBg="0"/>
      <p:bldP spid="26" grpId="0" autoUpdateAnimBg="0"/>
      <p:bldP spid="28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21 Grupo"/>
          <p:cNvGrpSpPr>
            <a:grpSpLocks/>
          </p:cNvGrpSpPr>
          <p:nvPr/>
        </p:nvGrpSpPr>
        <p:grpSpPr bwMode="auto">
          <a:xfrm>
            <a:off x="3571875" y="4027488"/>
            <a:ext cx="1285875" cy="2071687"/>
            <a:chOff x="3714744" y="4357694"/>
            <a:chExt cx="1285884" cy="1671649"/>
          </a:xfrm>
        </p:grpSpPr>
        <p:sp>
          <p:nvSpPr>
            <p:cNvPr id="20" name="19 Rectángulo"/>
            <p:cNvSpPr/>
            <p:nvPr/>
          </p:nvSpPr>
          <p:spPr>
            <a:xfrm>
              <a:off x="3714744" y="4357694"/>
              <a:ext cx="1214447" cy="167164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dirty="0">
                <a:solidFill>
                  <a:srgbClr val="FF0000"/>
                </a:solidFill>
              </a:endParaRPr>
            </a:p>
          </p:txBody>
        </p:sp>
        <p:sp>
          <p:nvSpPr>
            <p:cNvPr id="509956" name="20 Rectángulo"/>
            <p:cNvSpPr>
              <a:spLocks noChangeArrowheads="1"/>
            </p:cNvSpPr>
            <p:nvPr/>
          </p:nvSpPr>
          <p:spPr bwMode="auto">
            <a:xfrm>
              <a:off x="3714744" y="4357694"/>
              <a:ext cx="1285884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AR" sz="2000">
                  <a:solidFill>
                    <a:srgbClr val="0000FF"/>
                  </a:solidFill>
                  <a:latin typeface="Gill Sans MT" pitchFamily="34" charset="0"/>
                </a:rPr>
                <a:t>Tolueno fisisorbido</a:t>
              </a:r>
            </a:p>
          </p:txBody>
        </p:sp>
      </p:grpSp>
      <p:grpSp>
        <p:nvGrpSpPr>
          <p:cNvPr id="24" name="23 Grupo"/>
          <p:cNvGrpSpPr>
            <a:grpSpLocks/>
          </p:cNvGrpSpPr>
          <p:nvPr/>
        </p:nvGrpSpPr>
        <p:grpSpPr bwMode="auto">
          <a:xfrm>
            <a:off x="4789488" y="4697413"/>
            <a:ext cx="1625600" cy="1385887"/>
            <a:chOff x="3661118" y="4357694"/>
            <a:chExt cx="1553824" cy="1671649"/>
          </a:xfrm>
        </p:grpSpPr>
        <p:sp>
          <p:nvSpPr>
            <p:cNvPr id="27" name="26 Rectángulo"/>
            <p:cNvSpPr/>
            <p:nvPr/>
          </p:nvSpPr>
          <p:spPr>
            <a:xfrm>
              <a:off x="3714227" y="4357694"/>
              <a:ext cx="1500715" cy="1671649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dirty="0">
                <a:solidFill>
                  <a:srgbClr val="FF0000"/>
                </a:solidFill>
              </a:endParaRPr>
            </a:p>
          </p:txBody>
        </p:sp>
        <p:sp>
          <p:nvSpPr>
            <p:cNvPr id="509959" name="28 Rectángulo"/>
            <p:cNvSpPr>
              <a:spLocks noChangeArrowheads="1"/>
            </p:cNvSpPr>
            <p:nvPr/>
          </p:nvSpPr>
          <p:spPr bwMode="auto">
            <a:xfrm>
              <a:off x="3661118" y="4357694"/>
              <a:ext cx="1553824" cy="8538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AR" sz="2000">
                  <a:solidFill>
                    <a:srgbClr val="0000FF"/>
                  </a:solidFill>
                  <a:latin typeface="Gill Sans MT" pitchFamily="34" charset="0"/>
                </a:rPr>
                <a:t>Tolueno quimisorbido</a:t>
              </a:r>
            </a:p>
          </p:txBody>
        </p:sp>
      </p:grpSp>
      <p:graphicFrame>
        <p:nvGraphicFramePr>
          <p:cNvPr id="509960" name="Object 8"/>
          <p:cNvGraphicFramePr>
            <a:graphicFrameLocks noChangeAspect="1"/>
          </p:cNvGraphicFramePr>
          <p:nvPr/>
        </p:nvGraphicFramePr>
        <p:xfrm>
          <a:off x="2786063" y="1000125"/>
          <a:ext cx="4271962" cy="6116638"/>
        </p:xfrm>
        <a:graphic>
          <a:graphicData uri="http://schemas.openxmlformats.org/presentationml/2006/ole">
            <p:oleObj spid="_x0000_s509960" name="Graph" r:id="rId3" imgW="2916326" imgH="4174541" progId="Origin50.Graph">
              <p:embed/>
            </p:oleObj>
          </a:graphicData>
        </a:graphic>
      </p:graphicFrame>
      <p:graphicFrame>
        <p:nvGraphicFramePr>
          <p:cNvPr id="87046" name="Object 9"/>
          <p:cNvGraphicFramePr>
            <a:graphicFrameLocks noChangeAspect="1"/>
          </p:cNvGraphicFramePr>
          <p:nvPr/>
        </p:nvGraphicFramePr>
        <p:xfrm>
          <a:off x="2786063" y="1000125"/>
          <a:ext cx="4271962" cy="6116638"/>
        </p:xfrm>
        <a:graphic>
          <a:graphicData uri="http://schemas.openxmlformats.org/presentationml/2006/ole">
            <p:oleObj spid="_x0000_s509961" name="Graph" r:id="rId4" imgW="2916326" imgH="4174541" progId="Origin50.Graph">
              <p:embed/>
            </p:oleObj>
          </a:graphicData>
        </a:graphic>
      </p:graphicFrame>
      <p:graphicFrame>
        <p:nvGraphicFramePr>
          <p:cNvPr id="87047" name="Object 10"/>
          <p:cNvGraphicFramePr>
            <a:graphicFrameLocks noChangeAspect="1"/>
          </p:cNvGraphicFramePr>
          <p:nvPr/>
        </p:nvGraphicFramePr>
        <p:xfrm>
          <a:off x="2786063" y="1000125"/>
          <a:ext cx="4271962" cy="6116638"/>
        </p:xfrm>
        <a:graphic>
          <a:graphicData uri="http://schemas.openxmlformats.org/presentationml/2006/ole">
            <p:oleObj spid="_x0000_s509962" name="Graph" r:id="rId5" imgW="2916326" imgH="4174541" progId="Origin50.Graph">
              <p:embed/>
            </p:oleObj>
          </a:graphicData>
        </a:graphic>
      </p:graphicFrame>
      <p:graphicFrame>
        <p:nvGraphicFramePr>
          <p:cNvPr id="87045" name="Object 11"/>
          <p:cNvGraphicFramePr>
            <a:graphicFrameLocks noChangeAspect="1"/>
          </p:cNvGraphicFramePr>
          <p:nvPr/>
        </p:nvGraphicFramePr>
        <p:xfrm>
          <a:off x="2786063" y="1000125"/>
          <a:ext cx="4271962" cy="6116638"/>
        </p:xfrm>
        <a:graphic>
          <a:graphicData uri="http://schemas.openxmlformats.org/presentationml/2006/ole">
            <p:oleObj spid="_x0000_s509963" name="Graph" r:id="rId6" imgW="2916326" imgH="4174541" progId="Origin50.Graph">
              <p:embed/>
            </p:oleObj>
          </a:graphicData>
        </a:graphic>
      </p:graphicFrame>
      <p:sp>
        <p:nvSpPr>
          <p:cNvPr id="509964" name="30 CuadroTexto"/>
          <p:cNvSpPr txBox="1">
            <a:spLocks noChangeArrowheads="1"/>
          </p:cNvSpPr>
          <p:nvPr/>
        </p:nvSpPr>
        <p:spPr bwMode="auto">
          <a:xfrm>
            <a:off x="5500688" y="5286375"/>
            <a:ext cx="849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b="1">
                <a:latin typeface="Gill Sans MT" pitchFamily="34" charset="0"/>
              </a:rPr>
              <a:t>0%Ag</a:t>
            </a:r>
          </a:p>
        </p:txBody>
      </p:sp>
      <p:sp>
        <p:nvSpPr>
          <p:cNvPr id="509965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Gill Sans MT" pitchFamily="34" charset="0"/>
            </a:endParaRPr>
          </a:p>
        </p:txBody>
      </p:sp>
      <p:sp>
        <p:nvSpPr>
          <p:cNvPr id="25" name="24 CuadroTexto"/>
          <p:cNvSpPr txBox="1">
            <a:spLocks noChangeArrowheads="1"/>
          </p:cNvSpPr>
          <p:nvPr/>
        </p:nvSpPr>
        <p:spPr bwMode="auto">
          <a:xfrm>
            <a:off x="5580063" y="4429125"/>
            <a:ext cx="84931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b="1">
                <a:solidFill>
                  <a:srgbClr val="FF6600"/>
                </a:solidFill>
                <a:latin typeface="Gill Sans MT" pitchFamily="34" charset="0"/>
              </a:rPr>
              <a:t>5%Ag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5438775" y="2357438"/>
            <a:ext cx="9906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b="1" dirty="0">
                <a:solidFill>
                  <a:srgbClr val="0000FF"/>
                </a:solidFill>
                <a:latin typeface="+mj-lt"/>
                <a:cs typeface="+mn-cs"/>
              </a:rPr>
              <a:t>15%Ag</a:t>
            </a:r>
            <a:endParaRPr lang="es-AR" sz="2000" b="1" dirty="0">
              <a:solidFill>
                <a:srgbClr val="0000FF"/>
              </a:solidFill>
              <a:latin typeface="+mj-lt"/>
              <a:cs typeface="+mn-cs"/>
            </a:endParaRPr>
          </a:p>
        </p:txBody>
      </p:sp>
      <p:sp>
        <p:nvSpPr>
          <p:cNvPr id="28" name="27 CuadroTexto"/>
          <p:cNvSpPr txBox="1">
            <a:spLocks noChangeArrowheads="1"/>
          </p:cNvSpPr>
          <p:nvPr/>
        </p:nvSpPr>
        <p:spPr bwMode="auto">
          <a:xfrm>
            <a:off x="5429250" y="3643313"/>
            <a:ext cx="99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b="1">
                <a:solidFill>
                  <a:srgbClr val="009900"/>
                </a:solidFill>
                <a:latin typeface="Gill Sans MT" pitchFamily="34" charset="0"/>
              </a:rPr>
              <a:t>10%Ag</a:t>
            </a:r>
          </a:p>
        </p:txBody>
      </p:sp>
      <p:sp>
        <p:nvSpPr>
          <p:cNvPr id="50996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Gill Sans MT" pitchFamily="34" charset="0"/>
            </a:endParaRPr>
          </a:p>
        </p:txBody>
      </p:sp>
      <p:sp>
        <p:nvSpPr>
          <p:cNvPr id="509970" name="32 CuadroTexto"/>
          <p:cNvSpPr txBox="1">
            <a:spLocks noChangeArrowheads="1"/>
          </p:cNvSpPr>
          <p:nvPr/>
        </p:nvSpPr>
        <p:spPr bwMode="auto">
          <a:xfrm>
            <a:off x="1000125" y="677863"/>
            <a:ext cx="8096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Evaluación de la adsorción y retención de C</a:t>
            </a:r>
            <a:r>
              <a:rPr lang="es-AR" sz="2400" b="1" baseline="-25000">
                <a:solidFill>
                  <a:srgbClr val="0000FF"/>
                </a:solidFill>
                <a:latin typeface="Gill Sans MT" pitchFamily="34" charset="0"/>
              </a:rPr>
              <a:t>7</a:t>
            </a:r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H</a:t>
            </a:r>
            <a:r>
              <a:rPr lang="es-AR" sz="2400" b="1" baseline="-25000">
                <a:solidFill>
                  <a:srgbClr val="0000FF"/>
                </a:solidFill>
                <a:latin typeface="Gill Sans MT" pitchFamily="34" charset="0"/>
              </a:rPr>
              <a:t>8</a:t>
            </a:r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 o C</a:t>
            </a:r>
            <a:r>
              <a:rPr lang="es-AR" sz="2400" b="1" baseline="-25000">
                <a:solidFill>
                  <a:srgbClr val="0000FF"/>
                </a:solidFill>
                <a:latin typeface="Gill Sans MT" pitchFamily="34" charset="0"/>
              </a:rPr>
              <a:t>4</a:t>
            </a:r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H</a:t>
            </a:r>
            <a:r>
              <a:rPr lang="es-AR" sz="2400" b="1" baseline="-25000">
                <a:solidFill>
                  <a:srgbClr val="0000FF"/>
                </a:solidFill>
                <a:latin typeface="Gill Sans MT" pitchFamily="34" charset="0"/>
              </a:rPr>
              <a:t>10</a:t>
            </a:r>
          </a:p>
        </p:txBody>
      </p:sp>
      <p:grpSp>
        <p:nvGrpSpPr>
          <p:cNvPr id="509971" name="33 Grupo"/>
          <p:cNvGrpSpPr>
            <a:grpSpLocks/>
          </p:cNvGrpSpPr>
          <p:nvPr/>
        </p:nvGrpSpPr>
        <p:grpSpPr bwMode="auto">
          <a:xfrm>
            <a:off x="1000125" y="6350"/>
            <a:ext cx="3825875" cy="708025"/>
            <a:chOff x="1000100" y="149346"/>
            <a:chExt cx="3826334" cy="707886"/>
          </a:xfrm>
        </p:grpSpPr>
        <p:sp>
          <p:nvSpPr>
            <p:cNvPr id="35" name="34 Rectángulo"/>
            <p:cNvSpPr/>
            <p:nvPr/>
          </p:nvSpPr>
          <p:spPr>
            <a:xfrm>
              <a:off x="1000100" y="149346"/>
              <a:ext cx="243848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40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B050"/>
                  </a:solidFill>
                  <a:latin typeface="+mn-lt"/>
                  <a:cs typeface="+mn-cs"/>
                </a:rPr>
                <a:t>Resultados</a:t>
              </a:r>
              <a:endParaRPr lang="es-ES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latin typeface="+mn-lt"/>
                <a:cs typeface="+mn-cs"/>
              </a:endParaRPr>
            </a:p>
          </p:txBody>
        </p:sp>
        <p:sp>
          <p:nvSpPr>
            <p:cNvPr id="36" name="35 Rectángulo"/>
            <p:cNvSpPr/>
            <p:nvPr/>
          </p:nvSpPr>
          <p:spPr>
            <a:xfrm>
              <a:off x="3500430" y="214290"/>
              <a:ext cx="1326004" cy="6309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35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Ag-M</a:t>
              </a:r>
            </a:p>
          </p:txBody>
        </p:sp>
      </p:grpSp>
      <p:sp>
        <p:nvSpPr>
          <p:cNvPr id="37" name="36 CuadroTexto"/>
          <p:cNvSpPr txBox="1"/>
          <p:nvPr/>
        </p:nvSpPr>
        <p:spPr>
          <a:xfrm>
            <a:off x="1374775" y="1238250"/>
            <a:ext cx="5911850" cy="430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200" dirty="0">
                <a:solidFill>
                  <a:srgbClr val="0000FF"/>
                </a:solidFill>
                <a:latin typeface="+mn-lt"/>
                <a:cs typeface="+mn-cs"/>
              </a:rPr>
              <a:t>DESORCIÓN A TEMPERATURA PROGRAMADA</a:t>
            </a:r>
            <a:endParaRPr lang="es-AR" sz="2200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grpSp>
        <p:nvGrpSpPr>
          <p:cNvPr id="509975" name="44 Grupo"/>
          <p:cNvGrpSpPr>
            <a:grpSpLocks/>
          </p:cNvGrpSpPr>
          <p:nvPr/>
        </p:nvGrpSpPr>
        <p:grpSpPr bwMode="auto">
          <a:xfrm>
            <a:off x="7262813" y="2214563"/>
            <a:ext cx="1595437" cy="785812"/>
            <a:chOff x="6929454" y="2214554"/>
            <a:chExt cx="1596162" cy="785818"/>
          </a:xfrm>
        </p:grpSpPr>
        <p:sp>
          <p:nvSpPr>
            <p:cNvPr id="509976" name="37 CuadroTexto"/>
            <p:cNvSpPr txBox="1">
              <a:spLocks noChangeArrowheads="1"/>
            </p:cNvSpPr>
            <p:nvPr/>
          </p:nvSpPr>
          <p:spPr bwMode="auto">
            <a:xfrm>
              <a:off x="7262706" y="2214554"/>
              <a:ext cx="126291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>
                  <a:latin typeface="Gill Sans MT" pitchFamily="34" charset="0"/>
                </a:rPr>
                <a:t>TOLUENO</a:t>
              </a:r>
            </a:p>
          </p:txBody>
        </p:sp>
        <p:sp>
          <p:nvSpPr>
            <p:cNvPr id="509977" name="38 CuadroTexto"/>
            <p:cNvSpPr txBox="1">
              <a:spLocks noChangeArrowheads="1"/>
            </p:cNvSpPr>
            <p:nvPr/>
          </p:nvSpPr>
          <p:spPr bwMode="auto">
            <a:xfrm>
              <a:off x="7274581" y="2631040"/>
              <a:ext cx="111857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>
                  <a:latin typeface="Gill Sans MT" pitchFamily="34" charset="0"/>
                </a:rPr>
                <a:t>BUTANO</a:t>
              </a:r>
            </a:p>
          </p:txBody>
        </p:sp>
        <p:cxnSp>
          <p:nvCxnSpPr>
            <p:cNvPr id="43" name="42 Conector recto"/>
            <p:cNvCxnSpPr/>
            <p:nvPr/>
          </p:nvCxnSpPr>
          <p:spPr>
            <a:xfrm>
              <a:off x="6929454" y="2405055"/>
              <a:ext cx="357349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43 Conector recto"/>
            <p:cNvCxnSpPr/>
            <p:nvPr/>
          </p:nvCxnSpPr>
          <p:spPr>
            <a:xfrm>
              <a:off x="6929454" y="2809871"/>
              <a:ext cx="357349" cy="0"/>
            </a:xfrm>
            <a:prstGeom prst="line">
              <a:avLst/>
            </a:prstGeom>
            <a:ln w="254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8930" name="Object 2"/>
          <p:cNvGraphicFramePr>
            <a:graphicFrameLocks noChangeAspect="1"/>
          </p:cNvGraphicFramePr>
          <p:nvPr/>
        </p:nvGraphicFramePr>
        <p:xfrm>
          <a:off x="5257800" y="1387475"/>
          <a:ext cx="3814763" cy="5399088"/>
        </p:xfrm>
        <a:graphic>
          <a:graphicData uri="http://schemas.openxmlformats.org/presentationml/2006/ole">
            <p:oleObj spid="_x0000_s508930" name="Graph" r:id="rId3" imgW="3023616" imgH="4276954" progId="Origin50.Graph">
              <p:embed/>
            </p:oleObj>
          </a:graphicData>
        </a:graphic>
      </p:graphicFrame>
      <p:sp>
        <p:nvSpPr>
          <p:cNvPr id="50893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Gill Sans MT" pitchFamily="34" charset="0"/>
            </a:endParaRPr>
          </a:p>
        </p:txBody>
      </p:sp>
      <p:sp>
        <p:nvSpPr>
          <p:cNvPr id="508932" name="24 CuadroTexto"/>
          <p:cNvSpPr txBox="1">
            <a:spLocks noChangeArrowheads="1"/>
          </p:cNvSpPr>
          <p:nvPr/>
        </p:nvSpPr>
        <p:spPr bwMode="auto">
          <a:xfrm>
            <a:off x="4714875" y="4143375"/>
            <a:ext cx="895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b="1">
                <a:solidFill>
                  <a:srgbClr val="FF6600"/>
                </a:solidFill>
                <a:latin typeface="Gill Sans MT" pitchFamily="34" charset="0"/>
              </a:rPr>
              <a:t>5% Ag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4643438" y="3429000"/>
            <a:ext cx="10366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b="1" dirty="0">
                <a:solidFill>
                  <a:srgbClr val="0000FF"/>
                </a:solidFill>
                <a:latin typeface="+mj-lt"/>
                <a:cs typeface="+mn-cs"/>
              </a:rPr>
              <a:t>15% Ag</a:t>
            </a:r>
          </a:p>
        </p:txBody>
      </p:sp>
      <p:sp>
        <p:nvSpPr>
          <p:cNvPr id="508934" name="27 CuadroTexto"/>
          <p:cNvSpPr txBox="1">
            <a:spLocks noChangeArrowheads="1"/>
          </p:cNvSpPr>
          <p:nvPr/>
        </p:nvSpPr>
        <p:spPr bwMode="auto">
          <a:xfrm>
            <a:off x="4643438" y="3786188"/>
            <a:ext cx="1036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b="1">
                <a:solidFill>
                  <a:srgbClr val="009900"/>
                </a:solidFill>
                <a:latin typeface="Gill Sans MT" pitchFamily="34" charset="0"/>
              </a:rPr>
              <a:t>10% Ag</a:t>
            </a:r>
          </a:p>
        </p:txBody>
      </p:sp>
      <p:sp>
        <p:nvSpPr>
          <p:cNvPr id="508935" name="30 CuadroTexto"/>
          <p:cNvSpPr txBox="1">
            <a:spLocks noChangeArrowheads="1"/>
          </p:cNvSpPr>
          <p:nvPr/>
        </p:nvSpPr>
        <p:spPr bwMode="auto">
          <a:xfrm>
            <a:off x="4714875" y="4500563"/>
            <a:ext cx="10715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b="1">
                <a:latin typeface="Gill Sans MT" pitchFamily="34" charset="0"/>
              </a:rPr>
              <a:t>0% Ag</a:t>
            </a:r>
          </a:p>
        </p:txBody>
      </p:sp>
      <p:sp>
        <p:nvSpPr>
          <p:cNvPr id="508936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Gill Sans MT" pitchFamily="34" charset="0"/>
            </a:endParaRPr>
          </a:p>
        </p:txBody>
      </p:sp>
      <p:graphicFrame>
        <p:nvGraphicFramePr>
          <p:cNvPr id="508937" name="Object 9"/>
          <p:cNvGraphicFramePr>
            <a:graphicFrameLocks noChangeAspect="1"/>
          </p:cNvGraphicFramePr>
          <p:nvPr/>
        </p:nvGraphicFramePr>
        <p:xfrm>
          <a:off x="1143000" y="1387475"/>
          <a:ext cx="3817938" cy="5399088"/>
        </p:xfrm>
        <a:graphic>
          <a:graphicData uri="http://schemas.openxmlformats.org/presentationml/2006/ole">
            <p:oleObj spid="_x0000_s508937" name="Graph" r:id="rId4" imgW="3023616" imgH="4276954" progId="Origin50.Graph">
              <p:embed/>
            </p:oleObj>
          </a:graphicData>
        </a:graphic>
      </p:graphicFrame>
      <p:sp>
        <p:nvSpPr>
          <p:cNvPr id="32" name="31 CuadroTexto"/>
          <p:cNvSpPr txBox="1"/>
          <p:nvPr/>
        </p:nvSpPr>
        <p:spPr>
          <a:xfrm>
            <a:off x="2905125" y="2047875"/>
            <a:ext cx="1495425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b="1" dirty="0">
                <a:solidFill>
                  <a:srgbClr val="0000FF"/>
                </a:solidFill>
                <a:latin typeface="+mn-lt"/>
                <a:cs typeface="+mn-cs"/>
              </a:rPr>
              <a:t>m/e = 2, H</a:t>
            </a:r>
            <a:r>
              <a:rPr lang="es-AR" sz="2000" b="1" baseline="-25000" dirty="0">
                <a:solidFill>
                  <a:srgbClr val="0000FF"/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5976938" y="2047875"/>
            <a:ext cx="1846262" cy="400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b="1" dirty="0">
                <a:solidFill>
                  <a:srgbClr val="0000FF"/>
                </a:solidFill>
                <a:latin typeface="+mn-lt"/>
                <a:cs typeface="+mn-cs"/>
              </a:rPr>
              <a:t>m/e = 44, CO</a:t>
            </a:r>
            <a:r>
              <a:rPr lang="es-AR" sz="2000" b="1" baseline="-25000" dirty="0">
                <a:solidFill>
                  <a:srgbClr val="0000FF"/>
                </a:solidFill>
                <a:latin typeface="+mn-lt"/>
                <a:cs typeface="+mn-cs"/>
              </a:rPr>
              <a:t>2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1071563" y="2570163"/>
            <a:ext cx="3578225" cy="4302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200" b="1" dirty="0">
                <a:latin typeface="+mn-lt"/>
                <a:cs typeface="+mn-cs"/>
              </a:rPr>
              <a:t>C</a:t>
            </a:r>
            <a:r>
              <a:rPr lang="es-AR" sz="2200" b="1" baseline="-25000" dirty="0">
                <a:latin typeface="+mn-lt"/>
                <a:cs typeface="+mn-cs"/>
              </a:rPr>
              <a:t>7</a:t>
            </a:r>
            <a:r>
              <a:rPr lang="es-AR" sz="2200" b="1" dirty="0">
                <a:latin typeface="+mn-lt"/>
                <a:cs typeface="+mn-cs"/>
              </a:rPr>
              <a:t>H</a:t>
            </a:r>
            <a:r>
              <a:rPr lang="es-AR" sz="2200" b="1" baseline="-25000" dirty="0">
                <a:latin typeface="+mn-lt"/>
                <a:cs typeface="+mn-cs"/>
              </a:rPr>
              <a:t>8</a:t>
            </a:r>
            <a:r>
              <a:rPr lang="es-AR" sz="2200" b="1" dirty="0">
                <a:latin typeface="+mn-lt"/>
                <a:cs typeface="+mn-cs"/>
              </a:rPr>
              <a:t> → 7 C (s) +  4 H</a:t>
            </a:r>
            <a:r>
              <a:rPr lang="es-AR" sz="2200" b="1" baseline="-25000" dirty="0">
                <a:latin typeface="+mn-lt"/>
                <a:cs typeface="+mn-cs"/>
              </a:rPr>
              <a:t>2</a:t>
            </a:r>
            <a:r>
              <a:rPr lang="es-AR" sz="2200" b="1" dirty="0">
                <a:latin typeface="+mn-lt"/>
                <a:cs typeface="+mn-cs"/>
              </a:rPr>
              <a:t> (g)</a:t>
            </a:r>
          </a:p>
        </p:txBody>
      </p:sp>
      <p:sp>
        <p:nvSpPr>
          <p:cNvPr id="35" name="34 CuadroTexto"/>
          <p:cNvSpPr txBox="1"/>
          <p:nvPr/>
        </p:nvSpPr>
        <p:spPr>
          <a:xfrm>
            <a:off x="3714750" y="5143500"/>
            <a:ext cx="5348288" cy="4000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b="1" dirty="0">
                <a:latin typeface="+mn-lt"/>
                <a:cs typeface="+mn-cs"/>
              </a:rPr>
              <a:t>C</a:t>
            </a:r>
            <a:r>
              <a:rPr lang="es-AR" sz="2000" b="1" baseline="-25000" dirty="0">
                <a:latin typeface="+mn-lt"/>
                <a:cs typeface="+mn-cs"/>
              </a:rPr>
              <a:t>7</a:t>
            </a:r>
            <a:r>
              <a:rPr lang="es-AR" sz="2000" b="1" dirty="0">
                <a:latin typeface="+mn-lt"/>
                <a:cs typeface="+mn-cs"/>
              </a:rPr>
              <a:t>H</a:t>
            </a:r>
            <a:r>
              <a:rPr lang="es-AR" sz="2000" b="1" baseline="-25000" dirty="0">
                <a:latin typeface="+mn-lt"/>
                <a:cs typeface="+mn-cs"/>
              </a:rPr>
              <a:t>8</a:t>
            </a:r>
            <a:r>
              <a:rPr lang="es-AR" sz="2000" b="1" dirty="0">
                <a:latin typeface="+mn-lt"/>
                <a:cs typeface="+mn-cs"/>
              </a:rPr>
              <a:t> + 18 Ag</a:t>
            </a:r>
            <a:r>
              <a:rPr lang="es-AR" sz="2000" b="1" baseline="-25000" dirty="0">
                <a:latin typeface="+mn-lt"/>
                <a:cs typeface="+mn-cs"/>
              </a:rPr>
              <a:t>2</a:t>
            </a:r>
            <a:r>
              <a:rPr lang="es-AR" sz="2000" b="1" dirty="0">
                <a:latin typeface="+mn-lt"/>
                <a:cs typeface="+mn-cs"/>
              </a:rPr>
              <a:t>O → 7 CO</a:t>
            </a:r>
            <a:r>
              <a:rPr lang="es-AR" sz="2000" b="1" baseline="-25000" dirty="0">
                <a:latin typeface="+mn-lt"/>
                <a:cs typeface="+mn-cs"/>
              </a:rPr>
              <a:t>2</a:t>
            </a:r>
            <a:r>
              <a:rPr lang="es-AR" sz="2000" b="1" dirty="0">
                <a:latin typeface="+mn-lt"/>
                <a:cs typeface="+mn-cs"/>
              </a:rPr>
              <a:t> +  4 H</a:t>
            </a:r>
            <a:r>
              <a:rPr lang="es-AR" sz="2000" b="1" baseline="-25000" dirty="0">
                <a:latin typeface="+mn-lt"/>
                <a:cs typeface="+mn-cs"/>
              </a:rPr>
              <a:t>2</a:t>
            </a:r>
            <a:r>
              <a:rPr lang="es-AR" sz="2000" b="1" dirty="0">
                <a:latin typeface="+mn-lt"/>
                <a:cs typeface="+mn-cs"/>
              </a:rPr>
              <a:t>O + 36 </a:t>
            </a:r>
            <a:r>
              <a:rPr lang="es-AR" sz="2000" b="1" dirty="0" err="1">
                <a:latin typeface="+mn-lt"/>
                <a:cs typeface="+mn-cs"/>
              </a:rPr>
              <a:t>Ag°</a:t>
            </a:r>
            <a:endParaRPr lang="es-AR" sz="2000" b="1" dirty="0">
              <a:latin typeface="+mn-lt"/>
              <a:cs typeface="+mn-cs"/>
            </a:endParaRPr>
          </a:p>
        </p:txBody>
      </p:sp>
      <p:sp>
        <p:nvSpPr>
          <p:cNvPr id="508942" name="19 CuadroTexto"/>
          <p:cNvSpPr txBox="1">
            <a:spLocks noChangeArrowheads="1"/>
          </p:cNvSpPr>
          <p:nvPr/>
        </p:nvSpPr>
        <p:spPr bwMode="auto">
          <a:xfrm>
            <a:off x="1000125" y="677863"/>
            <a:ext cx="80962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Evaluación de la adsorción y retención de C</a:t>
            </a:r>
            <a:r>
              <a:rPr lang="es-AR" sz="2400" b="1" baseline="-25000">
                <a:solidFill>
                  <a:srgbClr val="0000FF"/>
                </a:solidFill>
                <a:latin typeface="Gill Sans MT" pitchFamily="34" charset="0"/>
              </a:rPr>
              <a:t>7</a:t>
            </a:r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H</a:t>
            </a:r>
            <a:r>
              <a:rPr lang="es-AR" sz="2400" b="1" baseline="-25000">
                <a:solidFill>
                  <a:srgbClr val="0000FF"/>
                </a:solidFill>
                <a:latin typeface="Gill Sans MT" pitchFamily="34" charset="0"/>
              </a:rPr>
              <a:t>8</a:t>
            </a:r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 o C</a:t>
            </a:r>
            <a:r>
              <a:rPr lang="es-AR" sz="2400" b="1" baseline="-25000">
                <a:solidFill>
                  <a:srgbClr val="0000FF"/>
                </a:solidFill>
                <a:latin typeface="Gill Sans MT" pitchFamily="34" charset="0"/>
              </a:rPr>
              <a:t>4</a:t>
            </a:r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H</a:t>
            </a:r>
            <a:r>
              <a:rPr lang="es-AR" sz="2400" b="1" baseline="-25000">
                <a:solidFill>
                  <a:srgbClr val="0000FF"/>
                </a:solidFill>
                <a:latin typeface="Gill Sans MT" pitchFamily="34" charset="0"/>
              </a:rPr>
              <a:t>10</a:t>
            </a:r>
          </a:p>
        </p:txBody>
      </p:sp>
      <p:grpSp>
        <p:nvGrpSpPr>
          <p:cNvPr id="508943" name="20 Grupo"/>
          <p:cNvGrpSpPr>
            <a:grpSpLocks/>
          </p:cNvGrpSpPr>
          <p:nvPr/>
        </p:nvGrpSpPr>
        <p:grpSpPr bwMode="auto">
          <a:xfrm>
            <a:off x="1000125" y="6350"/>
            <a:ext cx="3825875" cy="708025"/>
            <a:chOff x="1000100" y="149346"/>
            <a:chExt cx="3826334" cy="707886"/>
          </a:xfrm>
        </p:grpSpPr>
        <p:sp>
          <p:nvSpPr>
            <p:cNvPr id="22" name="21 Rectángulo"/>
            <p:cNvSpPr/>
            <p:nvPr/>
          </p:nvSpPr>
          <p:spPr>
            <a:xfrm>
              <a:off x="1000100" y="149346"/>
              <a:ext cx="243848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40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B050"/>
                  </a:solidFill>
                  <a:latin typeface="+mn-lt"/>
                  <a:cs typeface="+mn-cs"/>
                </a:rPr>
                <a:t>Resultados</a:t>
              </a:r>
            </a:p>
          </p:txBody>
        </p:sp>
        <p:sp>
          <p:nvSpPr>
            <p:cNvPr id="24" name="23 Rectángulo"/>
            <p:cNvSpPr/>
            <p:nvPr/>
          </p:nvSpPr>
          <p:spPr>
            <a:xfrm>
              <a:off x="3500430" y="214290"/>
              <a:ext cx="1326004" cy="6309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35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Ag-M</a:t>
              </a:r>
            </a:p>
          </p:txBody>
        </p:sp>
      </p:grpSp>
      <p:sp>
        <p:nvSpPr>
          <p:cNvPr id="27" name="26 CuadroTexto"/>
          <p:cNvSpPr txBox="1"/>
          <p:nvPr/>
        </p:nvSpPr>
        <p:spPr>
          <a:xfrm>
            <a:off x="1374775" y="1238250"/>
            <a:ext cx="5911850" cy="43021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200" dirty="0">
                <a:solidFill>
                  <a:srgbClr val="0000FF"/>
                </a:solidFill>
                <a:latin typeface="+mn-lt"/>
                <a:cs typeface="+mn-cs"/>
              </a:rPr>
              <a:t>DESORCIÓN A TEMPERATURA PROGRAMADA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984" name="Group 8"/>
          <p:cNvGrpSpPr>
            <a:grpSpLocks/>
          </p:cNvGrpSpPr>
          <p:nvPr/>
        </p:nvGrpSpPr>
        <p:grpSpPr bwMode="auto">
          <a:xfrm>
            <a:off x="1187450" y="1557338"/>
            <a:ext cx="7632700" cy="2663825"/>
            <a:chOff x="657" y="981"/>
            <a:chExt cx="4808" cy="1678"/>
          </a:xfrm>
        </p:grpSpPr>
        <p:pic>
          <p:nvPicPr>
            <p:cNvPr id="510982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703" y="1026"/>
              <a:ext cx="4717" cy="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0983" name="Rectangle 7"/>
            <p:cNvSpPr>
              <a:spLocks noChangeArrowheads="1"/>
            </p:cNvSpPr>
            <p:nvPr/>
          </p:nvSpPr>
          <p:spPr bwMode="auto">
            <a:xfrm>
              <a:off x="657" y="981"/>
              <a:ext cx="4808" cy="1678"/>
            </a:xfrm>
            <a:prstGeom prst="rect">
              <a:avLst/>
            </a:prstGeom>
            <a:noFill/>
            <a:ln w="53975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510985" name="Text Box 9"/>
          <p:cNvSpPr txBox="1">
            <a:spLocks noChangeArrowheads="1"/>
          </p:cNvSpPr>
          <p:nvPr/>
        </p:nvSpPr>
        <p:spPr bwMode="auto">
          <a:xfrm>
            <a:off x="1258888" y="260350"/>
            <a:ext cx="7058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009900"/>
                </a:solidFill>
              </a:rPr>
              <a:t>Resultados de adsorción y desorción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85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Gill Sans MT" pitchFamily="34" charset="0"/>
            </a:endParaRPr>
          </a:p>
        </p:txBody>
      </p:sp>
      <p:sp>
        <p:nvSpPr>
          <p:cNvPr id="505859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Gill Sans MT" pitchFamily="34" charset="0"/>
            </a:endParaRPr>
          </a:p>
        </p:txBody>
      </p:sp>
      <p:sp>
        <p:nvSpPr>
          <p:cNvPr id="505860" name="92 CuadroTexto"/>
          <p:cNvSpPr txBox="1">
            <a:spLocks noChangeArrowheads="1"/>
          </p:cNvSpPr>
          <p:nvPr/>
        </p:nvSpPr>
        <p:spPr bwMode="auto">
          <a:xfrm>
            <a:off x="1071563" y="1944688"/>
            <a:ext cx="82867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200">
                <a:latin typeface="Gill Sans MT" pitchFamily="34" charset="0"/>
              </a:rPr>
              <a:t>La Ag posee 2 efectos contrapuestos sobre la capacidad de adsorción de hidrocarburos.</a:t>
            </a:r>
          </a:p>
        </p:txBody>
      </p:sp>
      <p:sp>
        <p:nvSpPr>
          <p:cNvPr id="94" name="93 CuadroTexto"/>
          <p:cNvSpPr txBox="1">
            <a:spLocks noChangeArrowheads="1"/>
          </p:cNvSpPr>
          <p:nvPr/>
        </p:nvSpPr>
        <p:spPr bwMode="auto">
          <a:xfrm>
            <a:off x="1214438" y="3143250"/>
            <a:ext cx="771525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Bloqueo parcial de los canales del soporte</a:t>
            </a:r>
          </a:p>
          <a:p>
            <a:pPr algn="ctr"/>
            <a:r>
              <a:rPr lang="es-AR" sz="2000">
                <a:latin typeface="Gill Sans MT" pitchFamily="34" charset="0"/>
              </a:rPr>
              <a:t>Radio Iónico, Na</a:t>
            </a:r>
            <a:r>
              <a:rPr lang="es-AR" sz="2000" baseline="30000">
                <a:latin typeface="Gill Sans MT" pitchFamily="34" charset="0"/>
              </a:rPr>
              <a:t>+</a:t>
            </a:r>
            <a:r>
              <a:rPr lang="es-AR" sz="2000">
                <a:latin typeface="Gill Sans MT" pitchFamily="34" charset="0"/>
              </a:rPr>
              <a:t> (0,95 Å) y Ag</a:t>
            </a:r>
            <a:r>
              <a:rPr lang="es-AR" sz="2000" baseline="30000">
                <a:latin typeface="Gill Sans MT" pitchFamily="34" charset="0"/>
              </a:rPr>
              <a:t>+</a:t>
            </a:r>
            <a:r>
              <a:rPr lang="es-AR" sz="2000">
                <a:latin typeface="Gill Sans MT" pitchFamily="34" charset="0"/>
              </a:rPr>
              <a:t> (1,26 Å)</a:t>
            </a:r>
          </a:p>
          <a:p>
            <a:pPr algn="ctr"/>
            <a:r>
              <a:rPr lang="es-AR" sz="2200" b="1">
                <a:solidFill>
                  <a:srgbClr val="006600"/>
                </a:solidFill>
                <a:latin typeface="Gill Sans MT" pitchFamily="34" charset="0"/>
              </a:rPr>
              <a:t>(disminución de A</a:t>
            </a:r>
            <a:r>
              <a:rPr lang="es-AR" sz="2200" b="1" baseline="-25000">
                <a:solidFill>
                  <a:srgbClr val="006600"/>
                </a:solidFill>
                <a:latin typeface="Gill Sans MT" pitchFamily="34" charset="0"/>
              </a:rPr>
              <a:t>BET</a:t>
            </a:r>
            <a:r>
              <a:rPr lang="es-AR" sz="2200" b="1">
                <a:solidFill>
                  <a:srgbClr val="006600"/>
                </a:solidFill>
                <a:latin typeface="Gill Sans MT" pitchFamily="34" charset="0"/>
              </a:rPr>
              <a:t> y V</a:t>
            </a:r>
            <a:r>
              <a:rPr lang="es-AR" sz="2200" b="1" baseline="-25000">
                <a:solidFill>
                  <a:srgbClr val="006600"/>
                </a:solidFill>
                <a:latin typeface="Symbol" pitchFamily="18" charset="2"/>
              </a:rPr>
              <a:t>m</a:t>
            </a:r>
            <a:r>
              <a:rPr lang="es-AR" sz="2200" b="1">
                <a:solidFill>
                  <a:srgbClr val="006600"/>
                </a:solidFill>
                <a:latin typeface="Gill Sans MT" pitchFamily="34" charset="0"/>
              </a:rPr>
              <a:t>)</a:t>
            </a:r>
          </a:p>
        </p:txBody>
      </p:sp>
      <p:sp>
        <p:nvSpPr>
          <p:cNvPr id="505862" name="14 CuadroTexto"/>
          <p:cNvSpPr txBox="1">
            <a:spLocks noChangeArrowheads="1"/>
          </p:cNvSpPr>
          <p:nvPr/>
        </p:nvSpPr>
        <p:spPr bwMode="auto">
          <a:xfrm>
            <a:off x="1000125" y="895350"/>
            <a:ext cx="809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Evaluación de la adsorción y retención de C</a:t>
            </a:r>
            <a:r>
              <a:rPr lang="es-AR" sz="2400" b="1" baseline="-25000">
                <a:solidFill>
                  <a:srgbClr val="0000FF"/>
                </a:solidFill>
                <a:latin typeface="Gill Sans MT" pitchFamily="34" charset="0"/>
              </a:rPr>
              <a:t>7</a:t>
            </a:r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H</a:t>
            </a:r>
            <a:r>
              <a:rPr lang="es-AR" sz="2400" b="1" baseline="-25000">
                <a:solidFill>
                  <a:srgbClr val="0000FF"/>
                </a:solidFill>
                <a:latin typeface="Gill Sans MT" pitchFamily="34" charset="0"/>
              </a:rPr>
              <a:t>8</a:t>
            </a:r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 o C</a:t>
            </a:r>
            <a:r>
              <a:rPr lang="es-AR" sz="2400" b="1" baseline="-25000">
                <a:solidFill>
                  <a:srgbClr val="0000FF"/>
                </a:solidFill>
                <a:latin typeface="Gill Sans MT" pitchFamily="34" charset="0"/>
              </a:rPr>
              <a:t>4</a:t>
            </a:r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H</a:t>
            </a:r>
            <a:r>
              <a:rPr lang="es-AR" sz="2400" b="1" baseline="-25000">
                <a:solidFill>
                  <a:srgbClr val="0000FF"/>
                </a:solidFill>
                <a:latin typeface="Gill Sans MT" pitchFamily="34" charset="0"/>
              </a:rPr>
              <a:t>10</a:t>
            </a:r>
          </a:p>
        </p:txBody>
      </p:sp>
      <p:grpSp>
        <p:nvGrpSpPr>
          <p:cNvPr id="505863" name="15 Grupo"/>
          <p:cNvGrpSpPr>
            <a:grpSpLocks/>
          </p:cNvGrpSpPr>
          <p:nvPr/>
        </p:nvGrpSpPr>
        <p:grpSpPr bwMode="auto">
          <a:xfrm>
            <a:off x="1000125" y="77788"/>
            <a:ext cx="3825875" cy="708025"/>
            <a:chOff x="1000100" y="149346"/>
            <a:chExt cx="3826334" cy="707886"/>
          </a:xfrm>
        </p:grpSpPr>
        <p:sp>
          <p:nvSpPr>
            <p:cNvPr id="17" name="16 Rectángulo"/>
            <p:cNvSpPr/>
            <p:nvPr/>
          </p:nvSpPr>
          <p:spPr>
            <a:xfrm>
              <a:off x="1000100" y="149346"/>
              <a:ext cx="243848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40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B050"/>
                  </a:solidFill>
                  <a:latin typeface="+mn-lt"/>
                  <a:cs typeface="+mn-cs"/>
                </a:rPr>
                <a:t>Resultados</a:t>
              </a:r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3500430" y="214290"/>
              <a:ext cx="1326004" cy="6309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35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Ag-M</a:t>
              </a:r>
            </a:p>
          </p:txBody>
        </p:sp>
      </p:grpSp>
      <p:grpSp>
        <p:nvGrpSpPr>
          <p:cNvPr id="18" name="17 Grupo"/>
          <p:cNvGrpSpPr>
            <a:grpSpLocks/>
          </p:cNvGrpSpPr>
          <p:nvPr/>
        </p:nvGrpSpPr>
        <p:grpSpPr bwMode="auto">
          <a:xfrm>
            <a:off x="1500188" y="4714875"/>
            <a:ext cx="7429500" cy="1138238"/>
            <a:chOff x="1500166" y="5072074"/>
            <a:chExt cx="7429519" cy="1138773"/>
          </a:xfrm>
        </p:grpSpPr>
        <p:sp>
          <p:nvSpPr>
            <p:cNvPr id="505867" name="94 CuadroTexto"/>
            <p:cNvSpPr txBox="1">
              <a:spLocks noChangeArrowheads="1"/>
            </p:cNvSpPr>
            <p:nvPr/>
          </p:nvSpPr>
          <p:spPr bwMode="auto">
            <a:xfrm>
              <a:off x="1500166" y="5072074"/>
              <a:ext cx="7429519" cy="11387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AR" sz="2400" b="1">
                  <a:solidFill>
                    <a:srgbClr val="0000FF"/>
                  </a:solidFill>
                  <a:latin typeface="Gill Sans MT" pitchFamily="34" charset="0"/>
                </a:rPr>
                <a:t>Interacción</a:t>
              </a:r>
            </a:p>
            <a:p>
              <a:pPr algn="ctr"/>
              <a:r>
                <a:rPr lang="es-AR" sz="2000">
                  <a:latin typeface="Gill Sans MT" pitchFamily="34" charset="0"/>
                </a:rPr>
                <a:t>HC adsorbido         especies de Ag</a:t>
              </a:r>
            </a:p>
            <a:p>
              <a:pPr algn="ctr"/>
              <a:r>
                <a:rPr lang="es-AR" sz="2200" b="1">
                  <a:solidFill>
                    <a:srgbClr val="006600"/>
                  </a:solidFill>
                  <a:latin typeface="Gill Sans MT" pitchFamily="34" charset="0"/>
                </a:rPr>
                <a:t>(naturaleza del hidrocarburo)</a:t>
              </a:r>
            </a:p>
          </p:txBody>
        </p:sp>
        <p:cxnSp>
          <p:nvCxnSpPr>
            <p:cNvPr id="13" name="12 Conector recto de flecha"/>
            <p:cNvCxnSpPr/>
            <p:nvPr/>
          </p:nvCxnSpPr>
          <p:spPr>
            <a:xfrm>
              <a:off x="5000612" y="5661314"/>
              <a:ext cx="428626" cy="1588"/>
            </a:xfrm>
            <a:prstGeom prst="straightConnector1">
              <a:avLst/>
            </a:prstGeom>
            <a:ln w="15875"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5" name="2054 Grupo"/>
          <p:cNvGrpSpPr>
            <a:grpSpLocks/>
          </p:cNvGrpSpPr>
          <p:nvPr/>
        </p:nvGrpSpPr>
        <p:grpSpPr bwMode="auto">
          <a:xfrm>
            <a:off x="3657600" y="3709988"/>
            <a:ext cx="5172075" cy="2449512"/>
            <a:chOff x="4572000" y="3776847"/>
            <a:chExt cx="5172904" cy="2448273"/>
          </a:xfrm>
        </p:grpSpPr>
        <p:grpSp>
          <p:nvGrpSpPr>
            <p:cNvPr id="6206" name="27 Grupo"/>
            <p:cNvGrpSpPr>
              <a:grpSpLocks/>
            </p:cNvGrpSpPr>
            <p:nvPr/>
          </p:nvGrpSpPr>
          <p:grpSpPr bwMode="auto">
            <a:xfrm>
              <a:off x="4572000" y="3776847"/>
              <a:ext cx="3670634" cy="2448273"/>
              <a:chOff x="4572000" y="3776847"/>
              <a:chExt cx="3670634" cy="2448273"/>
            </a:xfrm>
          </p:grpSpPr>
          <p:cxnSp>
            <p:nvCxnSpPr>
              <p:cNvPr id="15" name="14 Conector angular"/>
              <p:cNvCxnSpPr>
                <a:stCxn id="24" idx="0"/>
                <a:endCxn id="6207" idx="0"/>
              </p:cNvCxnSpPr>
              <p:nvPr/>
            </p:nvCxnSpPr>
            <p:spPr>
              <a:xfrm rot="16200000" flipH="1">
                <a:off x="6454408" y="2362827"/>
                <a:ext cx="374460" cy="3202500"/>
              </a:xfrm>
              <a:prstGeom prst="bentConnector3">
                <a:avLst>
                  <a:gd name="adj1" fmla="val -61127"/>
                </a:avLst>
              </a:prstGeom>
              <a:ln w="38100">
                <a:solidFill>
                  <a:srgbClr val="33CC33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" name="23 Rectángulo"/>
              <p:cNvSpPr/>
              <p:nvPr/>
            </p:nvSpPr>
            <p:spPr>
              <a:xfrm>
                <a:off x="4572000" y="3776847"/>
                <a:ext cx="936775" cy="2448273"/>
              </a:xfrm>
              <a:prstGeom prst="rect">
                <a:avLst/>
              </a:prstGeom>
              <a:pattFill prst="pct5">
                <a:fgClr>
                  <a:srgbClr val="33CC33"/>
                </a:fgClr>
                <a:bgClr>
                  <a:schemeClr val="bg1"/>
                </a:bgClr>
              </a:pattFill>
              <a:ln w="38100">
                <a:solidFill>
                  <a:srgbClr val="33CC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AR"/>
              </a:p>
            </p:txBody>
          </p:sp>
        </p:grpSp>
        <p:sp>
          <p:nvSpPr>
            <p:cNvPr id="6207" name="8 CuadroTexto"/>
            <p:cNvSpPr txBox="1">
              <a:spLocks noChangeArrowheads="1"/>
            </p:cNvSpPr>
            <p:nvPr/>
          </p:nvSpPr>
          <p:spPr bwMode="auto">
            <a:xfrm>
              <a:off x="6740364" y="4150821"/>
              <a:ext cx="300454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s-AR" sz="2400">
                  <a:latin typeface="Gill Sans MT" pitchFamily="34" charset="0"/>
                </a:rPr>
                <a:t>Eliminación Simultánea</a:t>
              </a:r>
            </a:p>
            <a:p>
              <a:pPr algn="ctr"/>
              <a:r>
                <a:rPr lang="es-AR" sz="2400">
                  <a:latin typeface="Gill Sans MT" pitchFamily="34" charset="0"/>
                </a:rPr>
                <a:t>NOx, HCs y COx</a:t>
              </a:r>
            </a:p>
          </p:txBody>
        </p:sp>
        <p:sp>
          <p:nvSpPr>
            <p:cNvPr id="6208" name="22 CuadroTexto"/>
            <p:cNvSpPr txBox="1">
              <a:spLocks noChangeArrowheads="1"/>
            </p:cNvSpPr>
            <p:nvPr/>
          </p:nvSpPr>
          <p:spPr bwMode="auto">
            <a:xfrm>
              <a:off x="6915774" y="4916486"/>
              <a:ext cx="26837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2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λ</a:t>
              </a:r>
              <a:r>
                <a:rPr lang="es-AR" sz="2400" b="1">
                  <a:solidFill>
                    <a:srgbClr val="FF0000"/>
                  </a:solidFill>
                  <a:latin typeface="Gill Sans MT" pitchFamily="34" charset="0"/>
                  <a:cs typeface="Times New Roman" pitchFamily="18" charset="0"/>
                </a:rPr>
                <a:t> ~ 1 (A/C = 14,7)</a:t>
              </a:r>
              <a:endParaRPr lang="es-AR" sz="2400" b="1">
                <a:solidFill>
                  <a:srgbClr val="FF0000"/>
                </a:solidFill>
                <a:latin typeface="Gill Sans MT" pitchFamily="34" charset="0"/>
              </a:endParaRPr>
            </a:p>
          </p:txBody>
        </p:sp>
      </p:grpSp>
      <p:grpSp>
        <p:nvGrpSpPr>
          <p:cNvPr id="2054" name="2053 Grupo"/>
          <p:cNvGrpSpPr>
            <a:grpSpLocks/>
          </p:cNvGrpSpPr>
          <p:nvPr/>
        </p:nvGrpSpPr>
        <p:grpSpPr bwMode="auto">
          <a:xfrm>
            <a:off x="4592638" y="3709988"/>
            <a:ext cx="4011612" cy="2449512"/>
            <a:chOff x="5508104" y="3776847"/>
            <a:chExt cx="4011053" cy="2448273"/>
          </a:xfrm>
        </p:grpSpPr>
        <p:sp>
          <p:nvSpPr>
            <p:cNvPr id="29" name="28 Rectángulo"/>
            <p:cNvSpPr/>
            <p:nvPr/>
          </p:nvSpPr>
          <p:spPr>
            <a:xfrm>
              <a:off x="5508104" y="3776847"/>
              <a:ext cx="863480" cy="2448273"/>
            </a:xfrm>
            <a:prstGeom prst="rect">
              <a:avLst/>
            </a:prstGeom>
            <a:pattFill prst="pct10">
              <a:fgClr>
                <a:srgbClr val="FF0000"/>
              </a:fgClr>
              <a:bgClr>
                <a:schemeClr val="bg1"/>
              </a:bgClr>
            </a:patt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  <p:sp>
          <p:nvSpPr>
            <p:cNvPr id="6204" name="29 CuadroTexto"/>
            <p:cNvSpPr txBox="1">
              <a:spLocks noChangeArrowheads="1"/>
            </p:cNvSpPr>
            <p:nvPr/>
          </p:nvSpPr>
          <p:spPr bwMode="auto">
            <a:xfrm>
              <a:off x="7018408" y="5469247"/>
              <a:ext cx="250074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400">
                  <a:solidFill>
                    <a:srgbClr val="FF0000"/>
                  </a:solidFill>
                  <a:latin typeface="Gill Sans MT" pitchFamily="34" charset="0"/>
                </a:rPr>
                <a:t>BAJA EFICIENCIA</a:t>
              </a:r>
            </a:p>
          </p:txBody>
        </p:sp>
        <p:sp>
          <p:nvSpPr>
            <p:cNvPr id="2053" name="2052 Flecha derecha"/>
            <p:cNvSpPr/>
            <p:nvPr/>
          </p:nvSpPr>
          <p:spPr>
            <a:xfrm>
              <a:off x="6249363" y="5614242"/>
              <a:ext cx="788878" cy="168190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  <p:graphicFrame>
        <p:nvGraphicFramePr>
          <p:cNvPr id="4" name="Object 50"/>
          <p:cNvGraphicFramePr>
            <a:graphicFrameLocks noChangeAspect="1"/>
          </p:cNvGraphicFramePr>
          <p:nvPr/>
        </p:nvGraphicFramePr>
        <p:xfrm>
          <a:off x="1928813" y="3290888"/>
          <a:ext cx="4425950" cy="3448050"/>
        </p:xfrm>
        <a:graphic>
          <a:graphicData uri="http://schemas.openxmlformats.org/presentationml/2006/ole">
            <p:oleObj spid="_x0000_s6194" name="Graph" r:id="rId3" imgW="3718080" imgH="2895840" progId="Origin50.Graph">
              <p:embed/>
            </p:oleObj>
          </a:graphicData>
        </a:graphic>
      </p:graphicFrame>
      <p:sp>
        <p:nvSpPr>
          <p:cNvPr id="32" name="31 CuadroTexto"/>
          <p:cNvSpPr txBox="1"/>
          <p:nvPr/>
        </p:nvSpPr>
        <p:spPr>
          <a:xfrm>
            <a:off x="1000125" y="714375"/>
            <a:ext cx="50069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800" b="1" dirty="0">
                <a:solidFill>
                  <a:srgbClr val="0000FF"/>
                </a:solidFill>
                <a:latin typeface="+mj-lt"/>
                <a:cs typeface="Narkisim" pitchFamily="34" charset="-79"/>
              </a:rPr>
              <a:t>Catalizador de 3 vías (TWC)</a:t>
            </a:r>
          </a:p>
        </p:txBody>
      </p:sp>
      <p:sp>
        <p:nvSpPr>
          <p:cNvPr id="33" name="32 Rectángulo"/>
          <p:cNvSpPr/>
          <p:nvPr/>
        </p:nvSpPr>
        <p:spPr>
          <a:xfrm>
            <a:off x="1023126" y="71414"/>
            <a:ext cx="2834494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latin typeface="+mn-lt"/>
                <a:cs typeface="+mn-cs"/>
              </a:rPr>
              <a:t>Introducción</a:t>
            </a:r>
          </a:p>
        </p:txBody>
      </p:sp>
      <p:grpSp>
        <p:nvGrpSpPr>
          <p:cNvPr id="6199" name="24 Grupo"/>
          <p:cNvGrpSpPr>
            <a:grpSpLocks/>
          </p:cNvGrpSpPr>
          <p:nvPr/>
        </p:nvGrpSpPr>
        <p:grpSpPr bwMode="auto">
          <a:xfrm>
            <a:off x="1797050" y="1214438"/>
            <a:ext cx="6846888" cy="1871662"/>
            <a:chOff x="1691680" y="1124744"/>
            <a:chExt cx="6846193" cy="1872208"/>
          </a:xfrm>
        </p:grpSpPr>
        <p:pic>
          <p:nvPicPr>
            <p:cNvPr id="6200" name="Picture 2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691680" y="1124744"/>
              <a:ext cx="6846193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01" name="34 CuadroTexto"/>
            <p:cNvSpPr txBox="1">
              <a:spLocks noChangeArrowheads="1"/>
            </p:cNvSpPr>
            <p:nvPr/>
          </p:nvSpPr>
          <p:spPr bwMode="auto">
            <a:xfrm>
              <a:off x="1785918" y="1624810"/>
              <a:ext cx="1137476" cy="12003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AR" sz="2400" b="1">
                  <a:solidFill>
                    <a:srgbClr val="FF0000"/>
                  </a:solidFill>
                  <a:latin typeface="Gill Sans MT" pitchFamily="34" charset="0"/>
                </a:rPr>
                <a:t>HC</a:t>
              </a:r>
            </a:p>
            <a:p>
              <a:pPr algn="ctr"/>
              <a:r>
                <a:rPr lang="es-AR" sz="2400" b="1">
                  <a:solidFill>
                    <a:srgbClr val="FF0000"/>
                  </a:solidFill>
                  <a:latin typeface="Gill Sans MT" pitchFamily="34" charset="0"/>
                </a:rPr>
                <a:t>CO</a:t>
              </a:r>
            </a:p>
            <a:p>
              <a:pPr algn="ctr"/>
              <a:r>
                <a:rPr lang="es-AR" sz="2400" b="1">
                  <a:solidFill>
                    <a:srgbClr val="FF0000"/>
                  </a:solidFill>
                  <a:latin typeface="Gill Sans MT" pitchFamily="34" charset="0"/>
                </a:rPr>
                <a:t>NOx</a:t>
              </a:r>
            </a:p>
          </p:txBody>
        </p:sp>
        <p:sp>
          <p:nvSpPr>
            <p:cNvPr id="6202" name="35 CuadroTexto"/>
            <p:cNvSpPr txBox="1">
              <a:spLocks noChangeArrowheads="1"/>
            </p:cNvSpPr>
            <p:nvPr/>
          </p:nvSpPr>
          <p:spPr bwMode="auto">
            <a:xfrm>
              <a:off x="7358082" y="1643050"/>
              <a:ext cx="1143008" cy="1200329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AR" sz="2400" b="1">
                  <a:solidFill>
                    <a:srgbClr val="00B050"/>
                  </a:solidFill>
                  <a:latin typeface="Gill Sans MT" pitchFamily="34" charset="0"/>
                </a:rPr>
                <a:t>H</a:t>
              </a:r>
              <a:r>
                <a:rPr lang="es-AR" sz="2400" b="1" baseline="-25000">
                  <a:solidFill>
                    <a:srgbClr val="00B050"/>
                  </a:solidFill>
                  <a:latin typeface="Gill Sans MT" pitchFamily="34" charset="0"/>
                </a:rPr>
                <a:t>2</a:t>
              </a:r>
              <a:r>
                <a:rPr lang="es-AR" sz="2400" b="1">
                  <a:solidFill>
                    <a:srgbClr val="00B050"/>
                  </a:solidFill>
                  <a:latin typeface="Gill Sans MT" pitchFamily="34" charset="0"/>
                </a:rPr>
                <a:t>O</a:t>
              </a:r>
            </a:p>
            <a:p>
              <a:pPr algn="ctr"/>
              <a:r>
                <a:rPr lang="es-AR" sz="2400" b="1">
                  <a:solidFill>
                    <a:srgbClr val="00B050"/>
                  </a:solidFill>
                  <a:latin typeface="Gill Sans MT" pitchFamily="34" charset="0"/>
                </a:rPr>
                <a:t>CO</a:t>
              </a:r>
              <a:r>
                <a:rPr lang="es-AR" sz="2400" b="1" baseline="-25000">
                  <a:solidFill>
                    <a:srgbClr val="00B050"/>
                  </a:solidFill>
                  <a:latin typeface="Gill Sans MT" pitchFamily="34" charset="0"/>
                </a:rPr>
                <a:t>2</a:t>
              </a:r>
            </a:p>
            <a:p>
              <a:pPr algn="ctr"/>
              <a:r>
                <a:rPr lang="es-AR" sz="2400" b="1">
                  <a:solidFill>
                    <a:srgbClr val="00B050"/>
                  </a:solidFill>
                  <a:latin typeface="Gill Sans MT" pitchFamily="34" charset="0"/>
                </a:rPr>
                <a:t>N</a:t>
              </a:r>
              <a:r>
                <a:rPr lang="es-AR" sz="2400" b="1" baseline="-25000">
                  <a:solidFill>
                    <a:srgbClr val="00B050"/>
                  </a:solidFill>
                  <a:latin typeface="Gill Sans MT" pitchFamily="34" charset="0"/>
                </a:rPr>
                <a:t>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95 CuadroTexto"/>
          <p:cNvSpPr txBox="1"/>
          <p:nvPr/>
        </p:nvSpPr>
        <p:spPr>
          <a:xfrm>
            <a:off x="1143000" y="2500313"/>
            <a:ext cx="8215313" cy="4302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200" dirty="0">
                <a:latin typeface="+mn-lt"/>
                <a:cs typeface="+mn-cs"/>
              </a:rPr>
              <a:t>HC aromático, TOLUENO</a:t>
            </a:r>
          </a:p>
        </p:txBody>
      </p:sp>
      <p:grpSp>
        <p:nvGrpSpPr>
          <p:cNvPr id="181" name="180 Grupo"/>
          <p:cNvGrpSpPr>
            <a:grpSpLocks/>
          </p:cNvGrpSpPr>
          <p:nvPr/>
        </p:nvGrpSpPr>
        <p:grpSpPr bwMode="auto">
          <a:xfrm>
            <a:off x="3143250" y="2500313"/>
            <a:ext cx="7429500" cy="430212"/>
            <a:chOff x="2571736" y="4572008"/>
            <a:chExt cx="7429519" cy="430887"/>
          </a:xfrm>
        </p:grpSpPr>
        <p:sp>
          <p:nvSpPr>
            <p:cNvPr id="506884" name="181 CuadroTexto"/>
            <p:cNvSpPr txBox="1">
              <a:spLocks noChangeArrowheads="1"/>
            </p:cNvSpPr>
            <p:nvPr/>
          </p:nvSpPr>
          <p:spPr bwMode="auto">
            <a:xfrm>
              <a:off x="2571736" y="4572008"/>
              <a:ext cx="742951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AR" sz="2200">
                  <a:solidFill>
                    <a:srgbClr val="0000FF"/>
                  </a:solidFill>
                  <a:latin typeface="Gill Sans MT" pitchFamily="34" charset="0"/>
                </a:rPr>
                <a:t>INTERACCIÓN (  % Ag)  </a:t>
              </a:r>
            </a:p>
          </p:txBody>
        </p:sp>
        <p:sp>
          <p:nvSpPr>
            <p:cNvPr id="183" name="182 Flecha abajo"/>
            <p:cNvSpPr/>
            <p:nvPr/>
          </p:nvSpPr>
          <p:spPr>
            <a:xfrm flipV="1">
              <a:off x="6929435" y="4667407"/>
              <a:ext cx="71437" cy="25121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 dirty="0">
                <a:solidFill>
                  <a:srgbClr val="FF0000"/>
                </a:solidFill>
              </a:endParaRPr>
            </a:p>
          </p:txBody>
        </p:sp>
      </p:grpSp>
      <p:sp>
        <p:nvSpPr>
          <p:cNvPr id="50688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Gill Sans MT" pitchFamily="34" charset="0"/>
            </a:endParaRPr>
          </a:p>
        </p:txBody>
      </p:sp>
      <p:sp>
        <p:nvSpPr>
          <p:cNvPr id="506887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Gill Sans MT" pitchFamily="34" charset="0"/>
            </a:endParaRPr>
          </a:p>
        </p:txBody>
      </p:sp>
      <p:sp>
        <p:nvSpPr>
          <p:cNvPr id="168" name="167 CuadroTexto"/>
          <p:cNvSpPr txBox="1"/>
          <p:nvPr/>
        </p:nvSpPr>
        <p:spPr>
          <a:xfrm>
            <a:off x="1143000" y="1581150"/>
            <a:ext cx="8286750" cy="43021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200" dirty="0">
                <a:latin typeface="+mn-lt"/>
                <a:cs typeface="+mn-cs"/>
              </a:rPr>
              <a:t>HC lineal, BUTANO</a:t>
            </a:r>
          </a:p>
        </p:txBody>
      </p:sp>
      <p:sp>
        <p:nvSpPr>
          <p:cNvPr id="169" name="168 Rectángulo"/>
          <p:cNvSpPr>
            <a:spLocks noChangeArrowheads="1"/>
          </p:cNvSpPr>
          <p:nvPr/>
        </p:nvSpPr>
        <p:spPr bwMode="auto">
          <a:xfrm>
            <a:off x="3857625" y="2000250"/>
            <a:ext cx="52149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200" b="1">
                <a:solidFill>
                  <a:srgbClr val="006600"/>
                </a:solidFill>
                <a:latin typeface="Gill Sans MT" pitchFamily="34" charset="0"/>
              </a:rPr>
              <a:t>(interacción débil de los grupos –C-H)</a:t>
            </a:r>
          </a:p>
        </p:txBody>
      </p:sp>
      <p:sp>
        <p:nvSpPr>
          <p:cNvPr id="170" name="169 CuadroTexto"/>
          <p:cNvSpPr txBox="1">
            <a:spLocks noChangeArrowheads="1"/>
          </p:cNvSpPr>
          <p:nvPr/>
        </p:nvSpPr>
        <p:spPr bwMode="auto">
          <a:xfrm>
            <a:off x="2714625" y="1571625"/>
            <a:ext cx="74295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200">
                <a:solidFill>
                  <a:srgbClr val="0000FF"/>
                </a:solidFill>
                <a:latin typeface="Gill Sans MT" pitchFamily="34" charset="0"/>
              </a:rPr>
              <a:t>BLOQUEO PARCIAL</a:t>
            </a:r>
            <a:endParaRPr lang="es-AR" sz="2200">
              <a:solidFill>
                <a:srgbClr val="00B050"/>
              </a:solidFill>
              <a:latin typeface="Gill Sans MT" pitchFamily="34" charset="0"/>
            </a:endParaRPr>
          </a:p>
        </p:txBody>
      </p:sp>
      <p:sp>
        <p:nvSpPr>
          <p:cNvPr id="506891" name="170 CuadroTexto"/>
          <p:cNvSpPr txBox="1">
            <a:spLocks noChangeArrowheads="1"/>
          </p:cNvSpPr>
          <p:nvPr/>
        </p:nvSpPr>
        <p:spPr bwMode="auto">
          <a:xfrm>
            <a:off x="1000125" y="895350"/>
            <a:ext cx="80962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Evaluación de la adsorción y retención de C</a:t>
            </a:r>
            <a:r>
              <a:rPr lang="es-AR" sz="2400" b="1" baseline="-25000">
                <a:solidFill>
                  <a:srgbClr val="0000FF"/>
                </a:solidFill>
                <a:latin typeface="Gill Sans MT" pitchFamily="34" charset="0"/>
              </a:rPr>
              <a:t>7</a:t>
            </a:r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H</a:t>
            </a:r>
            <a:r>
              <a:rPr lang="es-AR" sz="2400" b="1" baseline="-25000">
                <a:solidFill>
                  <a:srgbClr val="0000FF"/>
                </a:solidFill>
                <a:latin typeface="Gill Sans MT" pitchFamily="34" charset="0"/>
              </a:rPr>
              <a:t>8</a:t>
            </a:r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 o C</a:t>
            </a:r>
            <a:r>
              <a:rPr lang="es-AR" sz="2400" b="1" baseline="-25000">
                <a:solidFill>
                  <a:srgbClr val="0000FF"/>
                </a:solidFill>
                <a:latin typeface="Gill Sans MT" pitchFamily="34" charset="0"/>
              </a:rPr>
              <a:t>4</a:t>
            </a:r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H</a:t>
            </a:r>
            <a:r>
              <a:rPr lang="es-AR" sz="2400" b="1" baseline="-25000">
                <a:solidFill>
                  <a:srgbClr val="0000FF"/>
                </a:solidFill>
                <a:latin typeface="Gill Sans MT" pitchFamily="34" charset="0"/>
              </a:rPr>
              <a:t>10</a:t>
            </a:r>
          </a:p>
        </p:txBody>
      </p:sp>
      <p:grpSp>
        <p:nvGrpSpPr>
          <p:cNvPr id="506892" name="171 Grupo"/>
          <p:cNvGrpSpPr>
            <a:grpSpLocks/>
          </p:cNvGrpSpPr>
          <p:nvPr/>
        </p:nvGrpSpPr>
        <p:grpSpPr bwMode="auto">
          <a:xfrm>
            <a:off x="1000125" y="77788"/>
            <a:ext cx="3825875" cy="708025"/>
            <a:chOff x="1000100" y="149346"/>
            <a:chExt cx="3826334" cy="707886"/>
          </a:xfrm>
        </p:grpSpPr>
        <p:sp>
          <p:nvSpPr>
            <p:cNvPr id="173" name="172 Rectángulo"/>
            <p:cNvSpPr/>
            <p:nvPr/>
          </p:nvSpPr>
          <p:spPr>
            <a:xfrm>
              <a:off x="1000100" y="149346"/>
              <a:ext cx="243848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40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B050"/>
                  </a:solidFill>
                  <a:latin typeface="+mn-lt"/>
                  <a:cs typeface="+mn-cs"/>
                </a:rPr>
                <a:t>Resultados</a:t>
              </a:r>
            </a:p>
          </p:txBody>
        </p:sp>
        <p:sp>
          <p:nvSpPr>
            <p:cNvPr id="174" name="173 Rectángulo"/>
            <p:cNvSpPr/>
            <p:nvPr/>
          </p:nvSpPr>
          <p:spPr>
            <a:xfrm>
              <a:off x="3500430" y="214290"/>
              <a:ext cx="1326004" cy="6309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35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Ag-M</a:t>
              </a:r>
            </a:p>
          </p:txBody>
        </p:sp>
      </p:grpSp>
      <p:grpSp>
        <p:nvGrpSpPr>
          <p:cNvPr id="176" name="175 Grupo"/>
          <p:cNvGrpSpPr>
            <a:grpSpLocks/>
          </p:cNvGrpSpPr>
          <p:nvPr/>
        </p:nvGrpSpPr>
        <p:grpSpPr bwMode="auto">
          <a:xfrm>
            <a:off x="3071813" y="2500313"/>
            <a:ext cx="7429500" cy="430212"/>
            <a:chOff x="2571736" y="4572008"/>
            <a:chExt cx="7429519" cy="430887"/>
          </a:xfrm>
        </p:grpSpPr>
        <p:sp>
          <p:nvSpPr>
            <p:cNvPr id="506896" name="96 CuadroTexto"/>
            <p:cNvSpPr txBox="1">
              <a:spLocks noChangeArrowheads="1"/>
            </p:cNvSpPr>
            <p:nvPr/>
          </p:nvSpPr>
          <p:spPr bwMode="auto">
            <a:xfrm>
              <a:off x="2571736" y="4572008"/>
              <a:ext cx="742951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s-AR" sz="2200">
                  <a:solidFill>
                    <a:srgbClr val="0000FF"/>
                  </a:solidFill>
                  <a:latin typeface="Gill Sans MT" pitchFamily="34" charset="0"/>
                </a:rPr>
                <a:t>BLOQUEO PARCIAL (   % Ag)</a:t>
              </a:r>
            </a:p>
          </p:txBody>
        </p:sp>
        <p:sp>
          <p:nvSpPr>
            <p:cNvPr id="175" name="174 Flecha abajo"/>
            <p:cNvSpPr/>
            <p:nvPr/>
          </p:nvSpPr>
          <p:spPr>
            <a:xfrm>
              <a:off x="7215185" y="4667407"/>
              <a:ext cx="71438" cy="251219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  <p:grpSp>
        <p:nvGrpSpPr>
          <p:cNvPr id="184" name="99 Grupo"/>
          <p:cNvGrpSpPr>
            <a:grpSpLocks/>
          </p:cNvGrpSpPr>
          <p:nvPr/>
        </p:nvGrpSpPr>
        <p:grpSpPr bwMode="auto">
          <a:xfrm>
            <a:off x="1285875" y="4071938"/>
            <a:ext cx="7181850" cy="473075"/>
            <a:chOff x="3857620" y="4559866"/>
            <a:chExt cx="7182048" cy="473807"/>
          </a:xfrm>
        </p:grpSpPr>
        <p:sp>
          <p:nvSpPr>
            <p:cNvPr id="506899" name="184 CuadroTexto"/>
            <p:cNvSpPr txBox="1">
              <a:spLocks noChangeArrowheads="1"/>
            </p:cNvSpPr>
            <p:nvPr/>
          </p:nvSpPr>
          <p:spPr bwMode="auto">
            <a:xfrm>
              <a:off x="3857620" y="4559866"/>
              <a:ext cx="382893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400">
                  <a:latin typeface="Gill Sans MT" pitchFamily="34" charset="0"/>
                </a:rPr>
                <a:t>Electronegatividad Promedio:</a:t>
              </a:r>
            </a:p>
          </p:txBody>
        </p:sp>
        <p:sp>
          <p:nvSpPr>
            <p:cNvPr id="506900" name="185 CuadroTexto"/>
            <p:cNvSpPr txBox="1">
              <a:spLocks noChangeArrowheads="1"/>
            </p:cNvSpPr>
            <p:nvPr/>
          </p:nvSpPr>
          <p:spPr bwMode="auto">
            <a:xfrm>
              <a:off x="7782045" y="4572008"/>
              <a:ext cx="325762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400" b="1">
                  <a:solidFill>
                    <a:srgbClr val="0000FF"/>
                  </a:solidFill>
                  <a:latin typeface="Gill Sans MT" pitchFamily="34" charset="0"/>
                </a:rPr>
                <a:t>S</a:t>
              </a:r>
              <a:r>
                <a:rPr lang="es-AR" sz="2400" b="1" baseline="-25000">
                  <a:solidFill>
                    <a:srgbClr val="0000FF"/>
                  </a:solidFill>
                  <a:latin typeface="Gill Sans MT" pitchFamily="34" charset="0"/>
                </a:rPr>
                <a:t>i</a:t>
              </a:r>
              <a:r>
                <a:rPr lang="es-AR" sz="2400" b="1">
                  <a:solidFill>
                    <a:srgbClr val="0000FF"/>
                  </a:solidFill>
                  <a:latin typeface="Gill Sans MT" pitchFamily="34" charset="0"/>
                </a:rPr>
                <a:t> = (S</a:t>
              </a:r>
              <a:r>
                <a:rPr lang="es-AR" sz="2400" b="1" baseline="-25000">
                  <a:solidFill>
                    <a:srgbClr val="0000FF"/>
                  </a:solidFill>
                  <a:latin typeface="Gill Sans MT" pitchFamily="34" charset="0"/>
                </a:rPr>
                <a:t>P</a:t>
              </a:r>
              <a:r>
                <a:rPr lang="es-AR" sz="2400" b="1" baseline="46000">
                  <a:solidFill>
                    <a:srgbClr val="0000FF"/>
                  </a:solidFill>
                  <a:latin typeface="Gill Sans MT" pitchFamily="34" charset="0"/>
                </a:rPr>
                <a:t>p</a:t>
              </a:r>
              <a:r>
                <a:rPr lang="es-AR" sz="2400" b="1">
                  <a:solidFill>
                    <a:srgbClr val="0000FF"/>
                  </a:solidFill>
                  <a:latin typeface="Gill Sans MT" pitchFamily="34" charset="0"/>
                </a:rPr>
                <a:t>S</a:t>
              </a:r>
              <a:r>
                <a:rPr lang="es-AR" sz="2400" b="1" baseline="-25000">
                  <a:solidFill>
                    <a:srgbClr val="0000FF"/>
                  </a:solidFill>
                  <a:latin typeface="Gill Sans MT" pitchFamily="34" charset="0"/>
                </a:rPr>
                <a:t>Q</a:t>
              </a:r>
              <a:r>
                <a:rPr lang="es-AR" sz="2400" b="1" baseline="46000">
                  <a:solidFill>
                    <a:srgbClr val="0000FF"/>
                  </a:solidFill>
                  <a:latin typeface="Gill Sans MT" pitchFamily="34" charset="0"/>
                </a:rPr>
                <a:t>q</a:t>
              </a:r>
              <a:r>
                <a:rPr lang="es-AR" sz="2400" b="1">
                  <a:solidFill>
                    <a:srgbClr val="0000FF"/>
                  </a:solidFill>
                  <a:latin typeface="Gill Sans MT" pitchFamily="34" charset="0"/>
                </a:rPr>
                <a:t>S</a:t>
              </a:r>
              <a:r>
                <a:rPr lang="es-AR" sz="2400" b="1" baseline="-25000">
                  <a:solidFill>
                    <a:srgbClr val="0000FF"/>
                  </a:solidFill>
                  <a:latin typeface="Gill Sans MT" pitchFamily="34" charset="0"/>
                </a:rPr>
                <a:t>R</a:t>
              </a:r>
              <a:r>
                <a:rPr lang="es-AR" sz="2400" b="1" baseline="46000">
                  <a:solidFill>
                    <a:srgbClr val="0000FF"/>
                  </a:solidFill>
                  <a:latin typeface="Gill Sans MT" pitchFamily="34" charset="0"/>
                </a:rPr>
                <a:t>r</a:t>
              </a:r>
              <a:r>
                <a:rPr lang="es-AR" sz="2400" b="1">
                  <a:solidFill>
                    <a:srgbClr val="0000FF"/>
                  </a:solidFill>
                  <a:latin typeface="Gill Sans MT" pitchFamily="34" charset="0"/>
                </a:rPr>
                <a:t>)</a:t>
              </a:r>
              <a:r>
                <a:rPr lang="es-AR" sz="2400" b="1" baseline="30000">
                  <a:solidFill>
                    <a:srgbClr val="0000FF"/>
                  </a:solidFill>
                  <a:latin typeface="Gill Sans MT" pitchFamily="34" charset="0"/>
                </a:rPr>
                <a:t>1/(p+q+r)</a:t>
              </a:r>
            </a:p>
          </p:txBody>
        </p:sp>
      </p:grpSp>
      <p:grpSp>
        <p:nvGrpSpPr>
          <p:cNvPr id="188" name="106 Grupo"/>
          <p:cNvGrpSpPr>
            <a:grpSpLocks/>
          </p:cNvGrpSpPr>
          <p:nvPr/>
        </p:nvGrpSpPr>
        <p:grpSpPr bwMode="auto">
          <a:xfrm>
            <a:off x="1262063" y="4986338"/>
            <a:ext cx="7419975" cy="473075"/>
            <a:chOff x="3762432" y="5435758"/>
            <a:chExt cx="7419397" cy="473807"/>
          </a:xfrm>
        </p:grpSpPr>
        <p:grpSp>
          <p:nvGrpSpPr>
            <p:cNvPr id="506902" name="101 Grupo"/>
            <p:cNvGrpSpPr>
              <a:grpSpLocks/>
            </p:cNvGrpSpPr>
            <p:nvPr/>
          </p:nvGrpSpPr>
          <p:grpSpPr bwMode="auto">
            <a:xfrm>
              <a:off x="3762432" y="5435758"/>
              <a:ext cx="7419397" cy="473807"/>
              <a:chOff x="3762432" y="4559866"/>
              <a:chExt cx="7419397" cy="473807"/>
            </a:xfrm>
          </p:grpSpPr>
          <p:sp>
            <p:nvSpPr>
              <p:cNvPr id="506903" name="190 CuadroTexto"/>
              <p:cNvSpPr txBox="1">
                <a:spLocks noChangeArrowheads="1"/>
              </p:cNvSpPr>
              <p:nvPr/>
            </p:nvSpPr>
            <p:spPr bwMode="auto">
              <a:xfrm>
                <a:off x="3762432" y="4559866"/>
                <a:ext cx="3716658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AR" sz="2400">
                    <a:latin typeface="Gill Sans MT" pitchFamily="34" charset="0"/>
                  </a:rPr>
                  <a:t>Carga promedio sobre el O:</a:t>
                </a:r>
              </a:p>
            </p:txBody>
          </p:sp>
          <p:sp>
            <p:nvSpPr>
              <p:cNvPr id="506904" name="191 CuadroTexto"/>
              <p:cNvSpPr txBox="1">
                <a:spLocks noChangeArrowheads="1"/>
              </p:cNvSpPr>
              <p:nvPr/>
            </p:nvSpPr>
            <p:spPr bwMode="auto">
              <a:xfrm>
                <a:off x="7429520" y="4572008"/>
                <a:ext cx="375230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AR" sz="2400" b="1">
                    <a:solidFill>
                      <a:srgbClr val="0000FF"/>
                    </a:solidFill>
                    <a:latin typeface="Gill Sans MT" pitchFamily="34" charset="0"/>
                  </a:rPr>
                  <a:t>-</a:t>
                </a:r>
                <a:r>
                  <a:rPr lang="el-GR" sz="24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δ</a:t>
                </a:r>
                <a:r>
                  <a:rPr lang="es-AR" sz="2400" b="1" baseline="-25000">
                    <a:solidFill>
                      <a:srgbClr val="0000FF"/>
                    </a:solidFill>
                    <a:latin typeface="Gill Sans MT" pitchFamily="34" charset="0"/>
                  </a:rPr>
                  <a:t>ox</a:t>
                </a:r>
                <a:r>
                  <a:rPr lang="es-AR" sz="2400" b="1">
                    <a:solidFill>
                      <a:srgbClr val="0000FF"/>
                    </a:solidFill>
                    <a:latin typeface="Gill Sans MT" pitchFamily="34" charset="0"/>
                  </a:rPr>
                  <a:t> = (S</a:t>
                </a:r>
                <a:r>
                  <a:rPr lang="es-AR" sz="2400" b="1" baseline="-25000">
                    <a:solidFill>
                      <a:srgbClr val="0000FF"/>
                    </a:solidFill>
                    <a:latin typeface="Gill Sans MT" pitchFamily="34" charset="0"/>
                  </a:rPr>
                  <a:t>i</a:t>
                </a:r>
                <a:r>
                  <a:rPr lang="es-AR" sz="2400" b="1" baseline="46000">
                    <a:solidFill>
                      <a:srgbClr val="0000FF"/>
                    </a:solidFill>
                    <a:latin typeface="Gill Sans MT" pitchFamily="34" charset="0"/>
                  </a:rPr>
                  <a:t> </a:t>
                </a:r>
                <a:r>
                  <a:rPr lang="es-AR" sz="2400" b="1">
                    <a:solidFill>
                      <a:srgbClr val="0000FF"/>
                    </a:solidFill>
                    <a:latin typeface="Gill Sans MT" pitchFamily="34" charset="0"/>
                  </a:rPr>
                  <a:t>- S</a:t>
                </a:r>
                <a:r>
                  <a:rPr lang="es-AR" sz="2400" b="1" baseline="-25000">
                    <a:solidFill>
                      <a:srgbClr val="0000FF"/>
                    </a:solidFill>
                    <a:latin typeface="Gill Sans MT" pitchFamily="34" charset="0"/>
                  </a:rPr>
                  <a:t>ox</a:t>
                </a:r>
                <a:r>
                  <a:rPr lang="es-AR" sz="2400" b="1">
                    <a:solidFill>
                      <a:srgbClr val="0000FF"/>
                    </a:solidFill>
                    <a:latin typeface="Gill Sans MT" pitchFamily="34" charset="0"/>
                  </a:rPr>
                  <a:t>)/(2,08 </a:t>
                </a:r>
                <a:r>
                  <a:rPr lang="es-AR" sz="2400" b="1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√</a:t>
                </a:r>
                <a:r>
                  <a:rPr lang="es-AR" sz="2400" b="1">
                    <a:solidFill>
                      <a:srgbClr val="0000FF"/>
                    </a:solidFill>
                    <a:latin typeface="Gill Sans MT" pitchFamily="34" charset="0"/>
                  </a:rPr>
                  <a:t>S</a:t>
                </a:r>
                <a:r>
                  <a:rPr lang="es-AR" sz="2400" b="1" baseline="-25000">
                    <a:solidFill>
                      <a:srgbClr val="0000FF"/>
                    </a:solidFill>
                    <a:latin typeface="Gill Sans MT" pitchFamily="34" charset="0"/>
                  </a:rPr>
                  <a:t>ox</a:t>
                </a:r>
                <a:r>
                  <a:rPr lang="es-AR" sz="2400" b="1">
                    <a:solidFill>
                      <a:srgbClr val="0000FF"/>
                    </a:solidFill>
                    <a:latin typeface="Gill Sans MT" pitchFamily="34" charset="0"/>
                  </a:rPr>
                  <a:t>)</a:t>
                </a:r>
              </a:p>
            </p:txBody>
          </p:sp>
        </p:grpSp>
        <p:cxnSp>
          <p:nvCxnSpPr>
            <p:cNvPr id="190" name="189 Conector recto"/>
            <p:cNvCxnSpPr/>
            <p:nvPr/>
          </p:nvCxnSpPr>
          <p:spPr>
            <a:xfrm>
              <a:off x="10500844" y="5507306"/>
              <a:ext cx="285728" cy="0"/>
            </a:xfrm>
            <a:prstGeom prst="line">
              <a:avLst/>
            </a:prstGeom>
            <a:ln w="63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3" name="192 CuadroTexto"/>
          <p:cNvSpPr txBox="1">
            <a:spLocks noChangeArrowheads="1"/>
          </p:cNvSpPr>
          <p:nvPr/>
        </p:nvSpPr>
        <p:spPr bwMode="auto">
          <a:xfrm>
            <a:off x="1274763" y="5916613"/>
            <a:ext cx="79057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>
                <a:latin typeface="Gill Sans MT" pitchFamily="34" charset="0"/>
              </a:rPr>
              <a:t>Compuesto genérico:  PpQqRr, Sj: electronegatividad de Sanderson del átomo j.</a:t>
            </a:r>
          </a:p>
        </p:txBody>
      </p:sp>
      <p:sp>
        <p:nvSpPr>
          <p:cNvPr id="195" name="194 CuadroTexto"/>
          <p:cNvSpPr txBox="1">
            <a:spLocks noChangeArrowheads="1"/>
          </p:cNvSpPr>
          <p:nvPr/>
        </p:nvSpPr>
        <p:spPr bwMode="auto">
          <a:xfrm>
            <a:off x="1571625" y="6357938"/>
            <a:ext cx="6754813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200">
                <a:latin typeface="Gill Sans MT" pitchFamily="34" charset="0"/>
              </a:rPr>
              <a:t>El carácter básico se incrementa con el aumento de |-</a:t>
            </a:r>
            <a:r>
              <a:rPr lang="el-GR" sz="2200">
                <a:latin typeface="Corbel" pitchFamily="34" charset="0"/>
              </a:rPr>
              <a:t>δ</a:t>
            </a:r>
            <a:r>
              <a:rPr lang="es-AR" sz="2200" baseline="-25000">
                <a:latin typeface="Gill Sans MT" pitchFamily="34" charset="0"/>
              </a:rPr>
              <a:t>ox</a:t>
            </a:r>
            <a:r>
              <a:rPr lang="es-AR" sz="2200">
                <a:latin typeface="Gill Sans MT" pitchFamily="34" charset="0"/>
              </a:rPr>
              <a:t>|.</a:t>
            </a:r>
          </a:p>
        </p:txBody>
      </p:sp>
      <p:graphicFrame>
        <p:nvGraphicFramePr>
          <p:cNvPr id="194" name="193 Tabla"/>
          <p:cNvGraphicFramePr>
            <a:graphicFrameLocks noGrp="1"/>
          </p:cNvGraphicFramePr>
          <p:nvPr/>
        </p:nvGraphicFramePr>
        <p:xfrm>
          <a:off x="2214563" y="3143250"/>
          <a:ext cx="5378450" cy="3048000"/>
        </p:xfrm>
        <a:graphic>
          <a:graphicData uri="http://schemas.openxmlformats.org/drawingml/2006/table">
            <a:tbl>
              <a:tblPr/>
              <a:tblGrid>
                <a:gridCol w="1288098"/>
                <a:gridCol w="770572"/>
                <a:gridCol w="770572"/>
                <a:gridCol w="2548572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20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Muestras</a:t>
                      </a:r>
                      <a:endParaRPr lang="es-A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20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es-AR" sz="2000" b="1" baseline="-250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i</a:t>
                      </a:r>
                      <a:endParaRPr lang="es-A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20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δ</a:t>
                      </a:r>
                      <a:r>
                        <a:rPr lang="es-AR" sz="2000" b="1" baseline="-25000" dirty="0" err="1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ox</a:t>
                      </a:r>
                      <a:endParaRPr lang="es-A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AR" sz="2000" b="1" dirty="0">
                          <a:latin typeface="+mj-lt"/>
                          <a:ea typeface="Calibri"/>
                          <a:cs typeface="Times New Roman"/>
                        </a:rPr>
                        <a:t>Fórmula Química</a:t>
                      </a:r>
                      <a:endParaRPr lang="es-A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20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NaMOR</a:t>
                      </a:r>
                      <a:endParaRPr lang="es-A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20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2,845</a:t>
                      </a:r>
                      <a:endParaRPr lang="es-A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s-AR" sz="20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0,203</a:t>
                      </a:r>
                      <a:endParaRPr lang="es-A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s-AR" sz="2000" dirty="0">
                          <a:latin typeface="+mj-lt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es-AR" sz="2000" baseline="-25000" dirty="0">
                          <a:latin typeface="+mj-lt"/>
                          <a:ea typeface="Calibri"/>
                          <a:cs typeface="Times New Roman"/>
                        </a:rPr>
                        <a:t>5,4 </a:t>
                      </a:r>
                      <a:r>
                        <a:rPr lang="es-AR" sz="2000" dirty="0">
                          <a:latin typeface="+mj-lt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s-AR" sz="2000" baseline="-25000" dirty="0">
                          <a:latin typeface="+mj-lt"/>
                          <a:ea typeface="Calibri"/>
                          <a:cs typeface="Times New Roman"/>
                        </a:rPr>
                        <a:t>1,0 </a:t>
                      </a:r>
                      <a:r>
                        <a:rPr lang="es-AR" sz="2000" dirty="0">
                          <a:latin typeface="+mj-lt"/>
                          <a:ea typeface="Calibri"/>
                          <a:cs typeface="Times New Roman"/>
                        </a:rPr>
                        <a:t>MOR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Ag(5)M</a:t>
                      </a:r>
                      <a:endParaRPr lang="es-A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2,950</a:t>
                      </a:r>
                      <a:endParaRPr lang="es-AR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0,177</a:t>
                      </a:r>
                      <a:endParaRPr lang="es-AR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latin typeface="+mj-lt"/>
                          <a:ea typeface="Calibri"/>
                          <a:cs typeface="Times New Roman"/>
                        </a:rPr>
                        <a:t>Ag</a:t>
                      </a:r>
                      <a:r>
                        <a:rPr lang="es-AR" sz="2000" baseline="-25000" dirty="0">
                          <a:latin typeface="+mj-lt"/>
                          <a:ea typeface="Calibri"/>
                          <a:cs typeface="Times New Roman"/>
                        </a:rPr>
                        <a:t>1,35 </a:t>
                      </a:r>
                      <a:r>
                        <a:rPr lang="es-AR" sz="2000" dirty="0">
                          <a:latin typeface="+mj-lt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es-AR" sz="2000" baseline="-25000" dirty="0">
                          <a:latin typeface="+mj-lt"/>
                          <a:ea typeface="Calibri"/>
                          <a:cs typeface="Times New Roman"/>
                        </a:rPr>
                        <a:t>1,54 </a:t>
                      </a:r>
                      <a:r>
                        <a:rPr lang="es-AR" sz="2000" dirty="0">
                          <a:latin typeface="+mj-lt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s-AR" sz="2000" baseline="-25000" dirty="0">
                          <a:latin typeface="+mj-lt"/>
                          <a:ea typeface="Calibri"/>
                          <a:cs typeface="Times New Roman"/>
                        </a:rPr>
                        <a:t>3,51 </a:t>
                      </a:r>
                      <a:r>
                        <a:rPr lang="es-AR" sz="2000" dirty="0">
                          <a:latin typeface="+mj-lt"/>
                          <a:ea typeface="Calibri"/>
                          <a:cs typeface="Times New Roman"/>
                        </a:rPr>
                        <a:t>MOR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Ag(10)M</a:t>
                      </a:r>
                      <a:endParaRPr lang="es-A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2,968</a:t>
                      </a:r>
                      <a:endParaRPr lang="es-AR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0,173</a:t>
                      </a:r>
                      <a:endParaRPr lang="es-AR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latin typeface="+mj-lt"/>
                          <a:ea typeface="Calibri"/>
                          <a:cs typeface="Times New Roman"/>
                        </a:rPr>
                        <a:t>Ag</a:t>
                      </a:r>
                      <a:r>
                        <a:rPr lang="es-AR" sz="2000" baseline="-25000" dirty="0">
                          <a:latin typeface="+mj-lt"/>
                          <a:ea typeface="Calibri"/>
                          <a:cs typeface="Times New Roman"/>
                        </a:rPr>
                        <a:t>2,85 </a:t>
                      </a:r>
                      <a:r>
                        <a:rPr lang="es-AR" sz="2000" dirty="0">
                          <a:latin typeface="+mj-lt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es-AR" sz="2000" baseline="-25000" dirty="0">
                          <a:latin typeface="+mj-lt"/>
                          <a:ea typeface="Calibri"/>
                          <a:cs typeface="Times New Roman"/>
                        </a:rPr>
                        <a:t>0,62 </a:t>
                      </a:r>
                      <a:r>
                        <a:rPr lang="es-AR" sz="2000" dirty="0">
                          <a:latin typeface="+mj-lt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s-AR" sz="2000" baseline="-25000" dirty="0">
                          <a:latin typeface="+mj-lt"/>
                          <a:ea typeface="Calibri"/>
                          <a:cs typeface="Times New Roman"/>
                        </a:rPr>
                        <a:t>2,93 </a:t>
                      </a:r>
                      <a:r>
                        <a:rPr lang="es-AR" sz="2000" dirty="0">
                          <a:latin typeface="+mj-lt"/>
                          <a:ea typeface="Calibri"/>
                          <a:cs typeface="Times New Roman"/>
                        </a:rPr>
                        <a:t>MOR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Ag(15)M</a:t>
                      </a:r>
                      <a:endParaRPr lang="es-A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2,961</a:t>
                      </a:r>
                      <a:endParaRPr lang="es-AR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  <a:tabLst>
                          <a:tab pos="270510" algn="l"/>
                        </a:tabLs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+mj-lt"/>
                          <a:ea typeface="Calibri"/>
                          <a:cs typeface="Times New Roman"/>
                        </a:rPr>
                        <a:t>0,174</a:t>
                      </a:r>
                      <a:endParaRPr lang="es-AR" sz="200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latin typeface="+mj-lt"/>
                          <a:ea typeface="Calibri"/>
                          <a:cs typeface="Times New Roman"/>
                        </a:rPr>
                        <a:t>Ag</a:t>
                      </a:r>
                      <a:r>
                        <a:rPr lang="es-AR" sz="2000" baseline="-25000" dirty="0">
                          <a:latin typeface="+mj-lt"/>
                          <a:ea typeface="Calibri"/>
                          <a:cs typeface="Times New Roman"/>
                        </a:rPr>
                        <a:t>4,5 </a:t>
                      </a:r>
                      <a:r>
                        <a:rPr lang="es-AR" sz="2000" dirty="0">
                          <a:latin typeface="+mj-lt"/>
                          <a:ea typeface="Calibri"/>
                          <a:cs typeface="Times New Roman"/>
                        </a:rPr>
                        <a:t>Na</a:t>
                      </a:r>
                      <a:r>
                        <a:rPr lang="es-AR" sz="2000" baseline="-25000" dirty="0">
                          <a:latin typeface="+mj-lt"/>
                          <a:ea typeface="Calibri"/>
                          <a:cs typeface="Times New Roman"/>
                        </a:rPr>
                        <a:t>0,47 </a:t>
                      </a:r>
                      <a:r>
                        <a:rPr lang="es-AR" sz="2000" dirty="0">
                          <a:latin typeface="+mj-lt"/>
                          <a:ea typeface="Calibri"/>
                          <a:cs typeface="Times New Roman"/>
                        </a:rPr>
                        <a:t>H</a:t>
                      </a:r>
                      <a:r>
                        <a:rPr lang="es-AR" sz="2000" baseline="-25000" dirty="0">
                          <a:latin typeface="+mj-lt"/>
                          <a:ea typeface="Calibri"/>
                          <a:cs typeface="Times New Roman"/>
                        </a:rPr>
                        <a:t>1,43 </a:t>
                      </a:r>
                      <a:r>
                        <a:rPr lang="es-AR" sz="2000" dirty="0">
                          <a:latin typeface="+mj-lt"/>
                          <a:ea typeface="Calibri"/>
                          <a:cs typeface="Times New Roman"/>
                        </a:rPr>
                        <a:t>MOR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8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68" grpId="0" animBg="1"/>
      <p:bldP spid="169" grpId="0"/>
      <p:bldP spid="170" grpId="0"/>
      <p:bldP spid="193" grpId="0"/>
      <p:bldP spid="19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834" name="Group 2"/>
          <p:cNvGrpSpPr>
            <a:grpSpLocks/>
          </p:cNvGrpSpPr>
          <p:nvPr/>
        </p:nvGrpSpPr>
        <p:grpSpPr bwMode="auto">
          <a:xfrm>
            <a:off x="1116013" y="41275"/>
            <a:ext cx="7850187" cy="2474913"/>
            <a:chOff x="703" y="26"/>
            <a:chExt cx="4945" cy="1559"/>
          </a:xfrm>
        </p:grpSpPr>
        <p:sp>
          <p:nvSpPr>
            <p:cNvPr id="504835" name="Text Box 4"/>
            <p:cNvSpPr txBox="1">
              <a:spLocks noChangeArrowheads="1"/>
            </p:cNvSpPr>
            <p:nvPr/>
          </p:nvSpPr>
          <p:spPr bwMode="auto">
            <a:xfrm>
              <a:off x="793" y="26"/>
              <a:ext cx="45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 b="1">
                  <a:solidFill>
                    <a:srgbClr val="0000FF"/>
                  </a:solidFill>
                </a:rPr>
                <a:t>Caracterización fisicoquímica</a:t>
              </a:r>
            </a:p>
          </p:txBody>
        </p:sp>
        <p:sp>
          <p:nvSpPr>
            <p:cNvPr id="504836" name="Text Box 5"/>
            <p:cNvSpPr txBox="1">
              <a:spLocks noChangeArrowheads="1"/>
            </p:cNvSpPr>
            <p:nvPr/>
          </p:nvSpPr>
          <p:spPr bwMode="auto">
            <a:xfrm>
              <a:off x="703" y="344"/>
              <a:ext cx="4945" cy="1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2400" b="1">
                  <a:solidFill>
                    <a:srgbClr val="0000FF"/>
                  </a:solidFill>
                </a:rPr>
                <a:t>AgNaM</a:t>
              </a:r>
            </a:p>
            <a:p>
              <a:pPr>
                <a:spcBef>
                  <a:spcPct val="50000"/>
                </a:spcBef>
              </a:pPr>
              <a:r>
                <a:rPr lang="es-ES" b="1"/>
                <a:t>Mediante TPR se detectaron especies de AgO</a:t>
              </a:r>
              <a:r>
                <a:rPr lang="es-ES" b="1" baseline="-25000"/>
                <a:t>x</a:t>
              </a:r>
              <a:r>
                <a:rPr lang="es-ES" b="1"/>
                <a:t>, iones de Ag</a:t>
              </a:r>
              <a:r>
                <a:rPr lang="es-ES" b="1" baseline="30000"/>
                <a:t>+</a:t>
              </a:r>
              <a:r>
                <a:rPr lang="es-ES" b="1"/>
                <a:t> en sitios de intercambio </a:t>
              </a:r>
              <a:r>
                <a:rPr lang="el-GR" b="1"/>
                <a:t>α</a:t>
              </a:r>
              <a:r>
                <a:rPr lang="es-ES" b="1"/>
                <a:t> y </a:t>
              </a:r>
              <a:r>
                <a:rPr lang="el-GR" b="1"/>
                <a:t>β</a:t>
              </a:r>
              <a:r>
                <a:rPr lang="es-ES" b="1"/>
                <a:t>.</a:t>
              </a:r>
              <a:endParaRPr lang="el-GR" b="1"/>
            </a:p>
            <a:p>
              <a:pPr>
                <a:spcBef>
                  <a:spcPct val="50000"/>
                </a:spcBef>
              </a:pPr>
              <a:r>
                <a:rPr lang="es-ES" b="1"/>
                <a:t>UV-Vis mostró la formación de cluster catiónicos Ag</a:t>
              </a:r>
              <a:r>
                <a:rPr lang="es-ES" b="1" baseline="-25000"/>
                <a:t>m</a:t>
              </a:r>
              <a:r>
                <a:rPr lang="es-ES" b="1" baseline="30000"/>
                <a:t>+.</a:t>
              </a:r>
            </a:p>
            <a:p>
              <a:pPr>
                <a:spcBef>
                  <a:spcPct val="50000"/>
                </a:spcBef>
              </a:pPr>
              <a:r>
                <a:rPr lang="es-ES" b="1"/>
                <a:t>Mediante XPS se observó AgO, Ag</a:t>
              </a:r>
              <a:r>
                <a:rPr lang="es-ES" b="1" baseline="-25000"/>
                <a:t>2</a:t>
              </a:r>
              <a:r>
                <a:rPr lang="es-ES" b="1"/>
                <a:t>O e iones de Ag+</a:t>
              </a:r>
              <a:r>
                <a:rPr lang="es-ES"/>
                <a:t> </a:t>
              </a:r>
            </a:p>
          </p:txBody>
        </p:sp>
      </p:grpSp>
      <p:sp>
        <p:nvSpPr>
          <p:cNvPr id="504837" name="Rectangle 5"/>
          <p:cNvSpPr>
            <a:spLocks noChangeArrowheads="1"/>
          </p:cNvSpPr>
          <p:nvPr/>
        </p:nvSpPr>
        <p:spPr bwMode="auto">
          <a:xfrm>
            <a:off x="1258888" y="981075"/>
            <a:ext cx="74898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grpSp>
        <p:nvGrpSpPr>
          <p:cNvPr id="504838" name="Group 6"/>
          <p:cNvGrpSpPr>
            <a:grpSpLocks/>
          </p:cNvGrpSpPr>
          <p:nvPr/>
        </p:nvGrpSpPr>
        <p:grpSpPr bwMode="auto">
          <a:xfrm>
            <a:off x="1042988" y="3357563"/>
            <a:ext cx="7921625" cy="1217612"/>
            <a:chOff x="657" y="2296"/>
            <a:chExt cx="4990" cy="767"/>
          </a:xfrm>
        </p:grpSpPr>
        <p:sp>
          <p:nvSpPr>
            <p:cNvPr id="504839" name="21 CuadroTexto"/>
            <p:cNvSpPr txBox="1">
              <a:spLocks noChangeArrowheads="1"/>
            </p:cNvSpPr>
            <p:nvPr/>
          </p:nvSpPr>
          <p:spPr bwMode="auto">
            <a:xfrm>
              <a:off x="657" y="2296"/>
              <a:ext cx="358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400" b="1">
                  <a:solidFill>
                    <a:srgbClr val="009900"/>
                  </a:solidFill>
                  <a:latin typeface="Gill Sans MT" pitchFamily="34" charset="0"/>
                </a:rPr>
                <a:t>Reducción Catalítica Selectiva de NOx</a:t>
              </a:r>
              <a:endParaRPr lang="es-AR" sz="2400" b="1" baseline="-25000">
                <a:solidFill>
                  <a:srgbClr val="009900"/>
                </a:solidFill>
                <a:latin typeface="Gill Sans MT" pitchFamily="34" charset="0"/>
              </a:endParaRPr>
            </a:p>
          </p:txBody>
        </p:sp>
        <p:sp>
          <p:nvSpPr>
            <p:cNvPr id="504840" name="Text Box 8"/>
            <p:cNvSpPr txBox="1">
              <a:spLocks noChangeArrowheads="1"/>
            </p:cNvSpPr>
            <p:nvPr/>
          </p:nvSpPr>
          <p:spPr bwMode="auto">
            <a:xfrm>
              <a:off x="703" y="2659"/>
              <a:ext cx="4944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/>
                <a:t>AgNaM es un catalizador activo y selectivo a N</a:t>
              </a:r>
              <a:r>
                <a:rPr lang="es-ES" b="1" baseline="-25000"/>
                <a:t>2</a:t>
              </a:r>
              <a:r>
                <a:rPr lang="es-ES" b="1"/>
                <a:t> en la RCS de NOx empleando butano o tolueno como agente reductor. 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04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2" name="54 CuadroTexto"/>
          <p:cNvSpPr txBox="1">
            <a:spLocks noChangeArrowheads="1"/>
          </p:cNvSpPr>
          <p:nvPr/>
        </p:nvSpPr>
        <p:spPr bwMode="auto">
          <a:xfrm>
            <a:off x="1214438" y="1071563"/>
            <a:ext cx="698023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200">
                <a:latin typeface="Gill Sans MT" pitchFamily="34" charset="0"/>
              </a:rPr>
              <a:t>Adsorción de TOLUENO y purga en He entre 100 y 400°C</a:t>
            </a:r>
          </a:p>
        </p:txBody>
      </p:sp>
      <p:grpSp>
        <p:nvGrpSpPr>
          <p:cNvPr id="54" name="32 Grupo"/>
          <p:cNvGrpSpPr>
            <a:grpSpLocks/>
          </p:cNvGrpSpPr>
          <p:nvPr/>
        </p:nvGrpSpPr>
        <p:grpSpPr bwMode="auto">
          <a:xfrm>
            <a:off x="5848350" y="1938338"/>
            <a:ext cx="928688" cy="2705100"/>
            <a:chOff x="2361024" y="1571612"/>
            <a:chExt cx="928694" cy="2705121"/>
          </a:xfrm>
        </p:grpSpPr>
        <p:sp>
          <p:nvSpPr>
            <p:cNvPr id="56" name="55 CuadroTexto"/>
            <p:cNvSpPr txBox="1"/>
            <p:nvPr/>
          </p:nvSpPr>
          <p:spPr>
            <a:xfrm>
              <a:off x="2361024" y="1571612"/>
              <a:ext cx="928694" cy="400053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000" b="1" dirty="0">
                  <a:latin typeface="+mn-lt"/>
                  <a:cs typeface="+mn-cs"/>
                </a:rPr>
                <a:t>ν</a:t>
              </a:r>
              <a:r>
                <a:rPr lang="es-AR" sz="2000" b="1" baseline="-25000" dirty="0">
                  <a:latin typeface="Gill Sans MT" pitchFamily="34" charset="0"/>
                  <a:cs typeface="+mn-cs"/>
                </a:rPr>
                <a:t>C=C</a:t>
              </a:r>
              <a:endParaRPr lang="es-AR" sz="2000" b="1" dirty="0">
                <a:latin typeface="Gill Sans MT" pitchFamily="34" charset="0"/>
                <a:cs typeface="+mn-cs"/>
              </a:endParaRPr>
            </a:p>
          </p:txBody>
        </p:sp>
        <p:cxnSp>
          <p:nvCxnSpPr>
            <p:cNvPr id="57" name="56 Conector recto de flecha"/>
            <p:cNvCxnSpPr/>
            <p:nvPr/>
          </p:nvCxnSpPr>
          <p:spPr>
            <a:xfrm rot="16200000" flipH="1">
              <a:off x="1633149" y="3101180"/>
              <a:ext cx="2347931" cy="3175"/>
            </a:xfrm>
            <a:prstGeom prst="straightConnector1">
              <a:avLst/>
            </a:prstGeom>
            <a:ln w="25400"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4215" name="Object 6"/>
          <p:cNvGraphicFramePr>
            <a:graphicFrameLocks noChangeAspect="1"/>
          </p:cNvGraphicFramePr>
          <p:nvPr/>
        </p:nvGraphicFramePr>
        <p:xfrm>
          <a:off x="5000625" y="1000125"/>
          <a:ext cx="3817938" cy="5399088"/>
        </p:xfrm>
        <a:graphic>
          <a:graphicData uri="http://schemas.openxmlformats.org/presentationml/2006/ole">
            <p:oleObj spid="_x0000_s512006" name="Graph" r:id="rId3" imgW="3023616" imgH="4276954" progId="Origin50.Graph">
              <p:embed/>
            </p:oleObj>
          </a:graphicData>
        </a:graphic>
      </p:graphicFrame>
      <p:sp>
        <p:nvSpPr>
          <p:cNvPr id="33" name="32 CuadroTexto"/>
          <p:cNvSpPr txBox="1">
            <a:spLocks noChangeArrowheads="1"/>
          </p:cNvSpPr>
          <p:nvPr/>
        </p:nvSpPr>
        <p:spPr bwMode="auto">
          <a:xfrm>
            <a:off x="7215188" y="4857750"/>
            <a:ext cx="10636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b="1">
                <a:latin typeface="Gill Sans MT" pitchFamily="34" charset="0"/>
              </a:rPr>
              <a:t>NaMOR</a:t>
            </a:r>
          </a:p>
        </p:txBody>
      </p:sp>
      <p:sp>
        <p:nvSpPr>
          <p:cNvPr id="59" name="58 CuadroTexto"/>
          <p:cNvSpPr txBox="1">
            <a:spLocks noChangeArrowheads="1"/>
          </p:cNvSpPr>
          <p:nvPr/>
        </p:nvSpPr>
        <p:spPr bwMode="auto">
          <a:xfrm>
            <a:off x="7164388" y="3559175"/>
            <a:ext cx="11223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b="1">
                <a:solidFill>
                  <a:srgbClr val="FF9933"/>
                </a:solidFill>
                <a:latin typeface="Gill Sans MT" pitchFamily="34" charset="0"/>
              </a:rPr>
              <a:t>Ag(15)M</a:t>
            </a:r>
          </a:p>
        </p:txBody>
      </p:sp>
      <p:graphicFrame>
        <p:nvGraphicFramePr>
          <p:cNvPr id="94216" name="Object 9"/>
          <p:cNvGraphicFramePr>
            <a:graphicFrameLocks noChangeAspect="1"/>
          </p:cNvGraphicFramePr>
          <p:nvPr/>
        </p:nvGraphicFramePr>
        <p:xfrm>
          <a:off x="5000625" y="1000125"/>
          <a:ext cx="3817938" cy="5399088"/>
        </p:xfrm>
        <a:graphic>
          <a:graphicData uri="http://schemas.openxmlformats.org/presentationml/2006/ole">
            <p:oleObj spid="_x0000_s512009" name="Graph" r:id="rId4" imgW="3023616" imgH="4276954" progId="Origin50.Graph">
              <p:embed/>
            </p:oleObj>
          </a:graphicData>
        </a:graphic>
      </p:graphicFrame>
      <p:graphicFrame>
        <p:nvGraphicFramePr>
          <p:cNvPr id="512010" name="Object 10"/>
          <p:cNvGraphicFramePr>
            <a:graphicFrameLocks noChangeAspect="1"/>
          </p:cNvGraphicFramePr>
          <p:nvPr/>
        </p:nvGraphicFramePr>
        <p:xfrm>
          <a:off x="785813" y="1000125"/>
          <a:ext cx="3817937" cy="5397500"/>
        </p:xfrm>
        <a:graphic>
          <a:graphicData uri="http://schemas.openxmlformats.org/presentationml/2006/ole">
            <p:oleObj spid="_x0000_s512010" name="Graph" r:id="rId5" imgW="3024835" imgH="4276954" progId="Origin50.Graph">
              <p:embed/>
            </p:oleObj>
          </a:graphicData>
        </a:graphic>
      </p:graphicFrame>
      <p:sp>
        <p:nvSpPr>
          <p:cNvPr id="51201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Gill Sans MT" pitchFamily="34" charset="0"/>
            </a:endParaRPr>
          </a:p>
        </p:txBody>
      </p:sp>
      <p:sp>
        <p:nvSpPr>
          <p:cNvPr id="51201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Gill Sans MT" pitchFamily="34" charset="0"/>
            </a:endParaRPr>
          </a:p>
        </p:txBody>
      </p:sp>
      <p:grpSp>
        <p:nvGrpSpPr>
          <p:cNvPr id="6" name="38 Grupo"/>
          <p:cNvGrpSpPr>
            <a:grpSpLocks/>
          </p:cNvGrpSpPr>
          <p:nvPr/>
        </p:nvGrpSpPr>
        <p:grpSpPr bwMode="auto">
          <a:xfrm>
            <a:off x="1751013" y="1655763"/>
            <a:ext cx="928687" cy="3357562"/>
            <a:chOff x="6268287" y="1876412"/>
            <a:chExt cx="928694" cy="3357589"/>
          </a:xfrm>
        </p:grpSpPr>
        <p:grpSp>
          <p:nvGrpSpPr>
            <p:cNvPr id="512014" name="32 Grupo"/>
            <p:cNvGrpSpPr>
              <a:grpSpLocks/>
            </p:cNvGrpSpPr>
            <p:nvPr/>
          </p:nvGrpSpPr>
          <p:grpSpPr bwMode="auto">
            <a:xfrm>
              <a:off x="6268287" y="1876412"/>
              <a:ext cx="928694" cy="3357587"/>
              <a:chOff x="2522950" y="1571612"/>
              <a:chExt cx="928694" cy="3357587"/>
            </a:xfrm>
          </p:grpSpPr>
          <p:sp>
            <p:nvSpPr>
              <p:cNvPr id="34" name="33 CuadroTexto"/>
              <p:cNvSpPr txBox="1"/>
              <p:nvPr/>
            </p:nvSpPr>
            <p:spPr>
              <a:xfrm>
                <a:off x="2522950" y="1571612"/>
                <a:ext cx="928694" cy="40005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2000" b="1" dirty="0">
                    <a:latin typeface="+mn-lt"/>
                    <a:cs typeface="+mn-cs"/>
                  </a:rPr>
                  <a:t>ν</a:t>
                </a:r>
                <a:r>
                  <a:rPr lang="es-AR" sz="2000" b="1" baseline="-25000" dirty="0">
                    <a:latin typeface="Gill Sans MT" pitchFamily="34" charset="0"/>
                    <a:cs typeface="+mn-cs"/>
                  </a:rPr>
                  <a:t>C=C</a:t>
                </a:r>
                <a:endParaRPr lang="es-AR" sz="2000" b="1" dirty="0">
                  <a:latin typeface="Gill Sans MT" pitchFamily="34" charset="0"/>
                  <a:cs typeface="+mn-cs"/>
                </a:endParaRPr>
              </a:p>
            </p:txBody>
          </p:sp>
          <p:cxnSp>
            <p:nvCxnSpPr>
              <p:cNvPr id="35" name="34 Conector recto de flecha"/>
              <p:cNvCxnSpPr/>
              <p:nvPr/>
            </p:nvCxnSpPr>
            <p:spPr>
              <a:xfrm rot="16200000" flipH="1">
                <a:off x="1318821" y="3415508"/>
                <a:ext cx="3000399" cy="26987"/>
              </a:xfrm>
              <a:prstGeom prst="straightConnector1">
                <a:avLst/>
              </a:prstGeom>
              <a:ln w="25400">
                <a:solidFill>
                  <a:schemeClr val="accent4">
                    <a:lumMod val="7500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37 Conector recto de flecha"/>
            <p:cNvCxnSpPr/>
            <p:nvPr/>
          </p:nvCxnSpPr>
          <p:spPr>
            <a:xfrm rot="16200000" flipH="1">
              <a:off x="5468973" y="3720308"/>
              <a:ext cx="3000399" cy="26988"/>
            </a:xfrm>
            <a:prstGeom prst="straightConnector1">
              <a:avLst/>
            </a:prstGeom>
            <a:ln w="25400"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71 CuadroTexto"/>
          <p:cNvSpPr txBox="1"/>
          <p:nvPr/>
        </p:nvSpPr>
        <p:spPr>
          <a:xfrm>
            <a:off x="1143000" y="6132513"/>
            <a:ext cx="7858125" cy="7080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dirty="0">
                <a:solidFill>
                  <a:srgbClr val="0000FF"/>
                </a:solidFill>
                <a:latin typeface="+mn-lt"/>
                <a:cs typeface="+mn-cs"/>
              </a:rPr>
              <a:t>A 400 °C todas las muestras presentan la banda </a:t>
            </a:r>
            <a:r>
              <a:rPr lang="el-GR" sz="2000" dirty="0">
                <a:solidFill>
                  <a:srgbClr val="0000FF"/>
                </a:solidFill>
                <a:latin typeface="Book Antiqua"/>
                <a:cs typeface="+mn-cs"/>
              </a:rPr>
              <a:t>ν</a:t>
            </a:r>
            <a:r>
              <a:rPr lang="es-AR" sz="2000" baseline="-25000" dirty="0">
                <a:solidFill>
                  <a:srgbClr val="0000FF"/>
                </a:solidFill>
                <a:latin typeface="Gill Sans MT" pitchFamily="34" charset="0"/>
                <a:cs typeface="+mn-cs"/>
              </a:rPr>
              <a:t>C=O</a:t>
            </a:r>
            <a:r>
              <a:rPr lang="es-AR" sz="2000" dirty="0">
                <a:solidFill>
                  <a:srgbClr val="0000FF"/>
                </a:solidFill>
                <a:latin typeface="Gill Sans MT" pitchFamily="34" charset="0"/>
                <a:cs typeface="+mn-cs"/>
              </a:rPr>
              <a:t>, debido a la oxidación parcial del tolueno sobre las especies Ag</a:t>
            </a:r>
            <a:r>
              <a:rPr lang="es-AR" sz="2000" baseline="-25000" dirty="0">
                <a:solidFill>
                  <a:srgbClr val="0000FF"/>
                </a:solidFill>
                <a:latin typeface="Gill Sans MT" pitchFamily="34" charset="0"/>
                <a:cs typeface="+mn-cs"/>
              </a:rPr>
              <a:t>2</a:t>
            </a:r>
            <a:r>
              <a:rPr lang="es-AR" sz="2000" dirty="0">
                <a:solidFill>
                  <a:srgbClr val="0000FF"/>
                </a:solidFill>
                <a:latin typeface="Gill Sans MT" pitchFamily="34" charset="0"/>
                <a:cs typeface="+mn-cs"/>
              </a:rPr>
              <a:t>O.</a:t>
            </a:r>
            <a:r>
              <a:rPr lang="es-AR" sz="2000" dirty="0">
                <a:solidFill>
                  <a:srgbClr val="0000FF"/>
                </a:solidFill>
                <a:latin typeface="+mn-lt"/>
                <a:cs typeface="+mn-cs"/>
              </a:rPr>
              <a:t> </a:t>
            </a:r>
            <a:endParaRPr lang="es-AR" sz="2000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grpSp>
        <p:nvGrpSpPr>
          <p:cNvPr id="36" name="38 Grupo"/>
          <p:cNvGrpSpPr>
            <a:grpSpLocks/>
          </p:cNvGrpSpPr>
          <p:nvPr/>
        </p:nvGrpSpPr>
        <p:grpSpPr bwMode="auto">
          <a:xfrm>
            <a:off x="2071688" y="1643063"/>
            <a:ext cx="1357312" cy="3357562"/>
            <a:chOff x="6125411" y="1876412"/>
            <a:chExt cx="1357322" cy="3357589"/>
          </a:xfrm>
        </p:grpSpPr>
        <p:grpSp>
          <p:nvGrpSpPr>
            <p:cNvPr id="512020" name="32 Grupo"/>
            <p:cNvGrpSpPr>
              <a:grpSpLocks/>
            </p:cNvGrpSpPr>
            <p:nvPr/>
          </p:nvGrpSpPr>
          <p:grpSpPr bwMode="auto">
            <a:xfrm>
              <a:off x="6125411" y="1876412"/>
              <a:ext cx="1357322" cy="3357587"/>
              <a:chOff x="2380074" y="1571612"/>
              <a:chExt cx="1357322" cy="3357587"/>
            </a:xfrm>
          </p:grpSpPr>
          <p:sp>
            <p:nvSpPr>
              <p:cNvPr id="40" name="39 CuadroTexto"/>
              <p:cNvSpPr txBox="1"/>
              <p:nvPr/>
            </p:nvSpPr>
            <p:spPr>
              <a:xfrm>
                <a:off x="2380074" y="1571612"/>
                <a:ext cx="1357322" cy="400053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l-GR" sz="2000" b="1" dirty="0">
                    <a:latin typeface="+mn-lt"/>
                    <a:cs typeface="+mn-cs"/>
                  </a:rPr>
                  <a:t>δ</a:t>
                </a:r>
                <a:r>
                  <a:rPr lang="es-AR" sz="2000" b="1" baseline="-25000" dirty="0">
                    <a:latin typeface="Gill Sans MT" pitchFamily="34" charset="0"/>
                    <a:cs typeface="+mn-cs"/>
                  </a:rPr>
                  <a:t>C-H</a:t>
                </a:r>
                <a:endParaRPr lang="es-AR" sz="2000" b="1" dirty="0">
                  <a:latin typeface="Gill Sans MT" pitchFamily="34" charset="0"/>
                  <a:cs typeface="+mn-cs"/>
                </a:endParaRPr>
              </a:p>
            </p:txBody>
          </p:sp>
          <p:cxnSp>
            <p:nvCxnSpPr>
              <p:cNvPr id="41" name="40 Conector recto de flecha"/>
              <p:cNvCxnSpPr/>
              <p:nvPr/>
            </p:nvCxnSpPr>
            <p:spPr>
              <a:xfrm rot="16200000" flipH="1">
                <a:off x="1107682" y="3415508"/>
                <a:ext cx="3000399" cy="26988"/>
              </a:xfrm>
              <a:prstGeom prst="straightConnector1">
                <a:avLst/>
              </a:prstGeom>
              <a:ln w="25400">
                <a:solidFill>
                  <a:schemeClr val="accent4">
                    <a:lumMod val="75000"/>
                  </a:schemeClr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9" name="38 Conector recto de flecha"/>
            <p:cNvCxnSpPr/>
            <p:nvPr/>
          </p:nvCxnSpPr>
          <p:spPr>
            <a:xfrm rot="16200000" flipH="1">
              <a:off x="5781713" y="3720308"/>
              <a:ext cx="3000399" cy="26987"/>
            </a:xfrm>
            <a:prstGeom prst="straightConnector1">
              <a:avLst/>
            </a:prstGeom>
            <a:ln w="25400">
              <a:solidFill>
                <a:schemeClr val="accent4">
                  <a:lumMod val="75000"/>
                </a:schemeClr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024" name="43 CuadroTexto"/>
          <p:cNvSpPr txBox="1">
            <a:spLocks noChangeArrowheads="1"/>
          </p:cNvSpPr>
          <p:nvPr/>
        </p:nvSpPr>
        <p:spPr bwMode="auto">
          <a:xfrm>
            <a:off x="4105275" y="3916363"/>
            <a:ext cx="10636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b="1">
                <a:latin typeface="Gill Sans MT" pitchFamily="34" charset="0"/>
              </a:rPr>
              <a:t>NaMOR</a:t>
            </a:r>
          </a:p>
        </p:txBody>
      </p:sp>
      <p:sp>
        <p:nvSpPr>
          <p:cNvPr id="512025" name="44 CuadroTexto"/>
          <p:cNvSpPr txBox="1">
            <a:spLocks noChangeArrowheads="1"/>
          </p:cNvSpPr>
          <p:nvPr/>
        </p:nvSpPr>
        <p:spPr bwMode="auto">
          <a:xfrm>
            <a:off x="4152900" y="3357563"/>
            <a:ext cx="9413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>
                <a:solidFill>
                  <a:srgbClr val="FF9933"/>
                </a:solidFill>
                <a:latin typeface="Gill Sans MT" pitchFamily="34" charset="0"/>
              </a:rPr>
              <a:t>Ads. Tol.</a:t>
            </a:r>
          </a:p>
        </p:txBody>
      </p:sp>
      <p:sp>
        <p:nvSpPr>
          <p:cNvPr id="512026" name="45 CuadroTexto"/>
          <p:cNvSpPr txBox="1">
            <a:spLocks noChangeArrowheads="1"/>
          </p:cNvSpPr>
          <p:nvPr/>
        </p:nvSpPr>
        <p:spPr bwMode="auto">
          <a:xfrm>
            <a:off x="4071938" y="2857500"/>
            <a:ext cx="1162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>
                <a:solidFill>
                  <a:srgbClr val="009999"/>
                </a:solidFill>
                <a:latin typeface="Gill Sans MT" pitchFamily="34" charset="0"/>
              </a:rPr>
              <a:t>He, 200°C</a:t>
            </a:r>
          </a:p>
        </p:txBody>
      </p:sp>
      <p:sp>
        <p:nvSpPr>
          <p:cNvPr id="512027" name="46 CuadroTexto"/>
          <p:cNvSpPr txBox="1">
            <a:spLocks noChangeArrowheads="1"/>
          </p:cNvSpPr>
          <p:nvPr/>
        </p:nvSpPr>
        <p:spPr bwMode="auto">
          <a:xfrm>
            <a:off x="4079875" y="2143125"/>
            <a:ext cx="1162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>
                <a:solidFill>
                  <a:srgbClr val="FF0000"/>
                </a:solidFill>
                <a:latin typeface="Gill Sans MT" pitchFamily="34" charset="0"/>
              </a:rPr>
              <a:t>He, 300°C</a:t>
            </a:r>
          </a:p>
        </p:txBody>
      </p:sp>
      <p:sp>
        <p:nvSpPr>
          <p:cNvPr id="512028" name="47 CuadroTexto"/>
          <p:cNvSpPr txBox="1">
            <a:spLocks noChangeArrowheads="1"/>
          </p:cNvSpPr>
          <p:nvPr/>
        </p:nvSpPr>
        <p:spPr bwMode="auto">
          <a:xfrm>
            <a:off x="4071938" y="1643063"/>
            <a:ext cx="11620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>
                <a:solidFill>
                  <a:srgbClr val="00B050"/>
                </a:solidFill>
                <a:latin typeface="Gill Sans MT" pitchFamily="34" charset="0"/>
              </a:rPr>
              <a:t>He, 400°C</a:t>
            </a:r>
          </a:p>
        </p:txBody>
      </p:sp>
      <p:sp>
        <p:nvSpPr>
          <p:cNvPr id="50" name="49 CuadroTexto"/>
          <p:cNvSpPr txBox="1">
            <a:spLocks noChangeArrowheads="1"/>
          </p:cNvSpPr>
          <p:nvPr/>
        </p:nvSpPr>
        <p:spPr bwMode="auto">
          <a:xfrm>
            <a:off x="8286750" y="2171700"/>
            <a:ext cx="78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>
                <a:solidFill>
                  <a:srgbClr val="009999"/>
                </a:solidFill>
                <a:latin typeface="Gill Sans MT" pitchFamily="34" charset="0"/>
              </a:rPr>
              <a:t>200°C</a:t>
            </a:r>
          </a:p>
        </p:txBody>
      </p:sp>
      <p:sp>
        <p:nvSpPr>
          <p:cNvPr id="51" name="50 CuadroTexto"/>
          <p:cNvSpPr txBox="1">
            <a:spLocks noChangeArrowheads="1"/>
          </p:cNvSpPr>
          <p:nvPr/>
        </p:nvSpPr>
        <p:spPr bwMode="auto">
          <a:xfrm>
            <a:off x="8286750" y="1885950"/>
            <a:ext cx="78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>
                <a:solidFill>
                  <a:srgbClr val="FF0000"/>
                </a:solidFill>
                <a:latin typeface="Gill Sans MT" pitchFamily="34" charset="0"/>
              </a:rPr>
              <a:t>300°C</a:t>
            </a:r>
          </a:p>
        </p:txBody>
      </p:sp>
      <p:sp>
        <p:nvSpPr>
          <p:cNvPr id="52" name="51 CuadroTexto"/>
          <p:cNvSpPr txBox="1">
            <a:spLocks noChangeArrowheads="1"/>
          </p:cNvSpPr>
          <p:nvPr/>
        </p:nvSpPr>
        <p:spPr bwMode="auto">
          <a:xfrm>
            <a:off x="8286750" y="1500188"/>
            <a:ext cx="785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>
                <a:solidFill>
                  <a:srgbClr val="00B050"/>
                </a:solidFill>
                <a:latin typeface="Gill Sans MT" pitchFamily="34" charset="0"/>
              </a:rPr>
              <a:t>400°C</a:t>
            </a:r>
          </a:p>
        </p:txBody>
      </p:sp>
      <p:grpSp>
        <p:nvGrpSpPr>
          <p:cNvPr id="64" name="63 Grupo"/>
          <p:cNvGrpSpPr>
            <a:grpSpLocks/>
          </p:cNvGrpSpPr>
          <p:nvPr/>
        </p:nvGrpSpPr>
        <p:grpSpPr bwMode="auto">
          <a:xfrm>
            <a:off x="5786438" y="1857375"/>
            <a:ext cx="1714500" cy="3373438"/>
            <a:chOff x="5786446" y="1857365"/>
            <a:chExt cx="1714512" cy="3373116"/>
          </a:xfrm>
        </p:grpSpPr>
        <p:cxnSp>
          <p:nvCxnSpPr>
            <p:cNvPr id="60" name="59 Conector recto de flecha"/>
            <p:cNvCxnSpPr/>
            <p:nvPr/>
          </p:nvCxnSpPr>
          <p:spPr>
            <a:xfrm rot="16200000" flipH="1">
              <a:off x="5416675" y="3012953"/>
              <a:ext cx="2338165" cy="26988"/>
            </a:xfrm>
            <a:prstGeom prst="straightConnector1">
              <a:avLst/>
            </a:prstGeom>
            <a:ln w="25400">
              <a:solidFill>
                <a:srgbClr val="0000FF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62 CuadroTexto"/>
            <p:cNvSpPr txBox="1"/>
            <p:nvPr/>
          </p:nvSpPr>
          <p:spPr>
            <a:xfrm>
              <a:off x="5786446" y="4214578"/>
              <a:ext cx="1714512" cy="101590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l-GR" sz="2000" b="1" dirty="0">
                  <a:latin typeface="Book Antiqua"/>
                  <a:cs typeface="+mn-cs"/>
                </a:rPr>
                <a:t>ν</a:t>
              </a:r>
              <a:r>
                <a:rPr lang="es-AR" sz="2000" b="1" baseline="-25000" dirty="0">
                  <a:latin typeface="Gill Sans MT" pitchFamily="34" charset="0"/>
                  <a:cs typeface="+mn-cs"/>
                </a:rPr>
                <a:t>C=O</a:t>
              </a:r>
              <a:endParaRPr lang="es-AR" sz="2000" b="1" dirty="0">
                <a:latin typeface="Gill Sans MT" pitchFamily="34" charset="0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000" b="1" dirty="0">
                  <a:latin typeface="Gill Sans MT" pitchFamily="34" charset="0"/>
                  <a:cs typeface="+mn-cs"/>
                </a:rPr>
                <a:t>Grupos carbonilos</a:t>
              </a:r>
              <a:endParaRPr lang="es-AR" sz="2000" b="1" dirty="0">
                <a:latin typeface="Gill Sans MT" pitchFamily="34" charset="0"/>
                <a:cs typeface="+mn-cs"/>
              </a:endParaRPr>
            </a:p>
          </p:txBody>
        </p:sp>
      </p:grpSp>
      <p:grpSp>
        <p:nvGrpSpPr>
          <p:cNvPr id="8" name="40 Grupo"/>
          <p:cNvGrpSpPr>
            <a:grpSpLocks/>
          </p:cNvGrpSpPr>
          <p:nvPr/>
        </p:nvGrpSpPr>
        <p:grpSpPr bwMode="auto">
          <a:xfrm>
            <a:off x="5448300" y="1285875"/>
            <a:ext cx="2027238" cy="3009900"/>
            <a:chOff x="1783559" y="928670"/>
            <a:chExt cx="2026517" cy="3009922"/>
          </a:xfrm>
        </p:grpSpPr>
        <p:cxnSp>
          <p:nvCxnSpPr>
            <p:cNvPr id="43" name="42 Conector recto de flecha"/>
            <p:cNvCxnSpPr>
              <a:stCxn id="42" idx="2"/>
            </p:cNvCxnSpPr>
            <p:nvPr/>
          </p:nvCxnSpPr>
          <p:spPr>
            <a:xfrm rot="5400000">
              <a:off x="1490297" y="2631276"/>
              <a:ext cx="2609869" cy="4761"/>
            </a:xfrm>
            <a:prstGeom prst="straightConnector1">
              <a:avLst/>
            </a:prstGeom>
            <a:ln w="22225">
              <a:solidFill>
                <a:srgbClr val="FF0000"/>
              </a:solidFill>
              <a:prstDash val="dash"/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41 CuadroTexto"/>
            <p:cNvSpPr txBox="1"/>
            <p:nvPr/>
          </p:nvSpPr>
          <p:spPr>
            <a:xfrm>
              <a:off x="1783559" y="928670"/>
              <a:ext cx="2026517" cy="4000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000" b="1" dirty="0">
                  <a:latin typeface="+mn-lt"/>
                  <a:cs typeface="+mn-cs"/>
                </a:rPr>
                <a:t>Interacción Ag</a:t>
              </a:r>
              <a:r>
                <a:rPr lang="es-AR" sz="2000" b="1" baseline="30000" dirty="0">
                  <a:latin typeface="+mn-lt"/>
                  <a:cs typeface="+mn-cs"/>
                </a:rPr>
                <a:t>+</a:t>
              </a:r>
              <a:endParaRPr lang="es-AR" sz="2000" b="1" baseline="30000" dirty="0">
                <a:latin typeface="+mn-lt"/>
                <a:cs typeface="+mn-cs"/>
              </a:endParaRPr>
            </a:p>
          </p:txBody>
        </p:sp>
      </p:grpSp>
      <p:sp>
        <p:nvSpPr>
          <p:cNvPr id="512038" name="57 CuadroTexto"/>
          <p:cNvSpPr txBox="1">
            <a:spLocks noChangeArrowheads="1"/>
          </p:cNvSpPr>
          <p:nvPr/>
        </p:nvSpPr>
        <p:spPr bwMode="auto">
          <a:xfrm>
            <a:off x="1000125" y="677863"/>
            <a:ext cx="60721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Estabilidad Térmica del C</a:t>
            </a:r>
            <a:r>
              <a:rPr lang="es-AR" sz="2400" b="1" baseline="-25000">
                <a:solidFill>
                  <a:srgbClr val="0000FF"/>
                </a:solidFill>
                <a:latin typeface="Gill Sans MT" pitchFamily="34" charset="0"/>
              </a:rPr>
              <a:t>7</a:t>
            </a:r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H</a:t>
            </a:r>
            <a:r>
              <a:rPr lang="es-AR" sz="2400" b="1" baseline="-25000">
                <a:solidFill>
                  <a:srgbClr val="0000FF"/>
                </a:solidFill>
                <a:latin typeface="Gill Sans MT" pitchFamily="34" charset="0"/>
              </a:rPr>
              <a:t>8</a:t>
            </a:r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 adsorbido</a:t>
            </a:r>
            <a:endParaRPr lang="es-AR" sz="2400" b="1" baseline="-25000">
              <a:solidFill>
                <a:srgbClr val="0000FF"/>
              </a:solidFill>
              <a:latin typeface="Gill Sans MT" pitchFamily="34" charset="0"/>
            </a:endParaRPr>
          </a:p>
        </p:txBody>
      </p:sp>
      <p:grpSp>
        <p:nvGrpSpPr>
          <p:cNvPr id="512039" name="60 Grupo"/>
          <p:cNvGrpSpPr>
            <a:grpSpLocks/>
          </p:cNvGrpSpPr>
          <p:nvPr/>
        </p:nvGrpSpPr>
        <p:grpSpPr bwMode="auto">
          <a:xfrm>
            <a:off x="1000125" y="6350"/>
            <a:ext cx="3825875" cy="708025"/>
            <a:chOff x="1000100" y="149346"/>
            <a:chExt cx="3826334" cy="707886"/>
          </a:xfrm>
        </p:grpSpPr>
        <p:sp>
          <p:nvSpPr>
            <p:cNvPr id="62" name="61 Rectángulo"/>
            <p:cNvSpPr/>
            <p:nvPr/>
          </p:nvSpPr>
          <p:spPr>
            <a:xfrm>
              <a:off x="1000100" y="149346"/>
              <a:ext cx="243848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40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B050"/>
                  </a:solidFill>
                  <a:latin typeface="+mn-lt"/>
                  <a:cs typeface="+mn-cs"/>
                </a:rPr>
                <a:t>Resultados</a:t>
              </a:r>
              <a:endParaRPr lang="es-ES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latin typeface="+mn-lt"/>
                <a:cs typeface="+mn-cs"/>
              </a:endParaRPr>
            </a:p>
          </p:txBody>
        </p:sp>
        <p:sp>
          <p:nvSpPr>
            <p:cNvPr id="65" name="64 Rectángulo"/>
            <p:cNvSpPr/>
            <p:nvPr/>
          </p:nvSpPr>
          <p:spPr>
            <a:xfrm>
              <a:off x="3500430" y="214290"/>
              <a:ext cx="1326004" cy="6309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35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Ag-M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4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9" grpId="0"/>
      <p:bldP spid="72" grpId="0" animBg="1"/>
      <p:bldP spid="50" grpId="0"/>
      <p:bldP spid="51" grpId="0"/>
      <p:bldP spid="5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68 CuadroTexto"/>
          <p:cNvSpPr txBox="1"/>
          <p:nvPr/>
        </p:nvSpPr>
        <p:spPr>
          <a:xfrm>
            <a:off x="5072063" y="5072063"/>
            <a:ext cx="3838575" cy="1016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dirty="0">
                <a:latin typeface="+mn-lt"/>
                <a:cs typeface="+mn-cs"/>
              </a:rPr>
              <a:t>La presencia de iones Ag</a:t>
            </a:r>
            <a:r>
              <a:rPr lang="es-AR" sz="2000" baseline="30000" dirty="0">
                <a:latin typeface="+mn-lt"/>
                <a:cs typeface="+mn-cs"/>
              </a:rPr>
              <a:t>+</a:t>
            </a:r>
            <a:r>
              <a:rPr lang="es-AR" sz="2000" dirty="0">
                <a:latin typeface="+mn-lt"/>
                <a:cs typeface="+mn-cs"/>
              </a:rPr>
              <a:t> promueve la adsorción de </a:t>
            </a:r>
            <a:r>
              <a:rPr lang="es-AR" sz="2000" dirty="0" err="1">
                <a:latin typeface="+mn-lt"/>
                <a:cs typeface="+mn-cs"/>
              </a:rPr>
              <a:t>HCs</a:t>
            </a:r>
            <a:r>
              <a:rPr lang="es-AR" sz="2000" dirty="0">
                <a:latin typeface="+mn-lt"/>
                <a:cs typeface="+mn-cs"/>
              </a:rPr>
              <a:t> y posterior reducción de NOx.</a:t>
            </a:r>
            <a:endParaRPr lang="es-AR" sz="2000" dirty="0">
              <a:latin typeface="+mn-lt"/>
              <a:cs typeface="+mn-cs"/>
            </a:endParaRPr>
          </a:p>
        </p:txBody>
      </p:sp>
      <p:sp>
        <p:nvSpPr>
          <p:cNvPr id="70" name="69 CuadroTexto"/>
          <p:cNvSpPr txBox="1">
            <a:spLocks noChangeArrowheads="1"/>
          </p:cNvSpPr>
          <p:nvPr/>
        </p:nvSpPr>
        <p:spPr bwMode="auto">
          <a:xfrm>
            <a:off x="5000625" y="3770313"/>
            <a:ext cx="4143375" cy="1016000"/>
          </a:xfrm>
          <a:prstGeom prst="rect">
            <a:avLst/>
          </a:prstGeom>
          <a:solidFill>
            <a:srgbClr val="FFF0E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AR" sz="2000">
                <a:latin typeface="Gill Sans MT" pitchFamily="34" charset="0"/>
              </a:rPr>
              <a:t>La especie Ag</a:t>
            </a:r>
            <a:r>
              <a:rPr lang="es-AR" sz="2000" baseline="-25000">
                <a:latin typeface="Gill Sans MT" pitchFamily="34" charset="0"/>
              </a:rPr>
              <a:t>2</a:t>
            </a:r>
            <a:r>
              <a:rPr lang="es-AR" sz="2000">
                <a:latin typeface="Gill Sans MT" pitchFamily="34" charset="0"/>
              </a:rPr>
              <a:t>O favorece la oxidación parcial del tolueno retenido hasta elevadas temperaturas.</a:t>
            </a:r>
          </a:p>
        </p:txBody>
      </p:sp>
      <p:sp>
        <p:nvSpPr>
          <p:cNvPr id="67" name="66 CuadroTexto"/>
          <p:cNvSpPr txBox="1"/>
          <p:nvPr/>
        </p:nvSpPr>
        <p:spPr>
          <a:xfrm>
            <a:off x="5143500" y="1785938"/>
            <a:ext cx="3714750" cy="1631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dirty="0">
                <a:solidFill>
                  <a:srgbClr val="0000FF"/>
                </a:solidFill>
                <a:latin typeface="+mn-lt"/>
                <a:cs typeface="+mn-cs"/>
              </a:rPr>
              <a:t>Las especies </a:t>
            </a:r>
            <a:r>
              <a:rPr lang="es-AR" sz="2000" dirty="0" err="1">
                <a:solidFill>
                  <a:srgbClr val="0000FF"/>
                </a:solidFill>
                <a:latin typeface="+mn-lt"/>
                <a:cs typeface="+mn-cs"/>
              </a:rPr>
              <a:t>isocianatos</a:t>
            </a:r>
            <a:r>
              <a:rPr lang="es-AR" sz="2000" dirty="0">
                <a:solidFill>
                  <a:srgbClr val="0000FF"/>
                </a:solidFill>
                <a:latin typeface="+mn-lt"/>
                <a:cs typeface="+mn-cs"/>
              </a:rPr>
              <a:t>, cianuros e </a:t>
            </a:r>
            <a:r>
              <a:rPr lang="es-AR" sz="2000" dirty="0" err="1">
                <a:solidFill>
                  <a:srgbClr val="0000FF"/>
                </a:solidFill>
                <a:latin typeface="+mn-lt"/>
                <a:cs typeface="+mn-cs"/>
              </a:rPr>
              <a:t>isocianuros</a:t>
            </a:r>
            <a:r>
              <a:rPr lang="es-AR" sz="2000" dirty="0">
                <a:solidFill>
                  <a:srgbClr val="0000FF"/>
                </a:solidFill>
                <a:latin typeface="+mn-lt"/>
                <a:cs typeface="+mn-cs"/>
              </a:rPr>
              <a:t> adsorbidas sobre iones Ag</a:t>
            </a:r>
            <a:r>
              <a:rPr lang="es-AR" sz="2000" baseline="30000" dirty="0">
                <a:solidFill>
                  <a:srgbClr val="0000FF"/>
                </a:solidFill>
                <a:latin typeface="+mn-lt"/>
                <a:cs typeface="+mn-cs"/>
              </a:rPr>
              <a:t>+</a:t>
            </a:r>
            <a:r>
              <a:rPr lang="es-AR" sz="2000" dirty="0">
                <a:solidFill>
                  <a:srgbClr val="0000FF"/>
                </a:solidFill>
                <a:latin typeface="+mn-lt"/>
                <a:cs typeface="+mn-cs"/>
              </a:rPr>
              <a:t> representan compuestos intermediarios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dirty="0">
                <a:solidFill>
                  <a:srgbClr val="0000FF"/>
                </a:solidFill>
                <a:latin typeface="+mn-lt"/>
                <a:cs typeface="+mn-cs"/>
              </a:rPr>
              <a:t>de la RCS-NOx.</a:t>
            </a:r>
            <a:endParaRPr lang="es-AR" sz="2000" dirty="0">
              <a:solidFill>
                <a:srgbClr val="0000FF"/>
              </a:solidFill>
              <a:latin typeface="+mn-lt"/>
              <a:cs typeface="+mn-cs"/>
            </a:endParaRPr>
          </a:p>
        </p:txBody>
      </p:sp>
      <p:graphicFrame>
        <p:nvGraphicFramePr>
          <p:cNvPr id="513029" name="Object 5"/>
          <p:cNvGraphicFramePr>
            <a:graphicFrameLocks noChangeAspect="1"/>
          </p:cNvGraphicFramePr>
          <p:nvPr/>
        </p:nvGraphicFramePr>
        <p:xfrm>
          <a:off x="714375" y="1071563"/>
          <a:ext cx="3817938" cy="5399087"/>
        </p:xfrm>
        <a:graphic>
          <a:graphicData uri="http://schemas.openxmlformats.org/presentationml/2006/ole">
            <p:oleObj spid="_x0000_s513029" name="Graph" r:id="rId3" imgW="3024835" imgH="4276954" progId="Origin50.Graph">
              <p:embed/>
            </p:oleObj>
          </a:graphicData>
        </a:graphic>
      </p:graphicFrame>
      <p:sp>
        <p:nvSpPr>
          <p:cNvPr id="51303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Gill Sans MT" pitchFamily="34" charset="0"/>
            </a:endParaRPr>
          </a:p>
        </p:txBody>
      </p:sp>
      <p:sp>
        <p:nvSpPr>
          <p:cNvPr id="513031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s-ES">
              <a:latin typeface="Gill Sans MT" pitchFamily="34" charset="0"/>
            </a:endParaRPr>
          </a:p>
        </p:txBody>
      </p:sp>
      <p:grpSp>
        <p:nvGrpSpPr>
          <p:cNvPr id="5" name="72 Grupo"/>
          <p:cNvGrpSpPr>
            <a:grpSpLocks/>
          </p:cNvGrpSpPr>
          <p:nvPr/>
        </p:nvGrpSpPr>
        <p:grpSpPr bwMode="auto">
          <a:xfrm>
            <a:off x="1084263" y="1928813"/>
            <a:ext cx="1346200" cy="1357312"/>
            <a:chOff x="2107589" y="1609712"/>
            <a:chExt cx="1346844" cy="1357324"/>
          </a:xfrm>
        </p:grpSpPr>
        <p:sp>
          <p:nvSpPr>
            <p:cNvPr id="57" name="56 CuadroTexto"/>
            <p:cNvSpPr txBox="1"/>
            <p:nvPr/>
          </p:nvSpPr>
          <p:spPr>
            <a:xfrm>
              <a:off x="2107589" y="1609712"/>
              <a:ext cx="1346844" cy="400054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33CC33"/>
              </a:solidFill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000" b="1" dirty="0">
                  <a:latin typeface="Gill Sans MT" pitchFamily="34" charset="0"/>
                  <a:cs typeface="+mn-cs"/>
                </a:rPr>
                <a:t>NCO-Ag</a:t>
              </a:r>
              <a:r>
                <a:rPr lang="es-AR" sz="2000" b="1" baseline="30000" dirty="0">
                  <a:latin typeface="Gill Sans MT" pitchFamily="34" charset="0"/>
                  <a:cs typeface="+mn-cs"/>
                </a:rPr>
                <a:t>+</a:t>
              </a:r>
              <a:endParaRPr lang="es-AR" sz="2000" b="1" baseline="30000" dirty="0">
                <a:latin typeface="Gill Sans MT" pitchFamily="34" charset="0"/>
                <a:cs typeface="+mn-cs"/>
              </a:endParaRPr>
            </a:p>
          </p:txBody>
        </p:sp>
        <p:cxnSp>
          <p:nvCxnSpPr>
            <p:cNvPr id="59" name="58 Conector recto de flecha"/>
            <p:cNvCxnSpPr/>
            <p:nvPr/>
          </p:nvCxnSpPr>
          <p:spPr>
            <a:xfrm rot="16200000" flipH="1">
              <a:off x="2299199" y="2474106"/>
              <a:ext cx="957270" cy="28589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72 Grupo"/>
          <p:cNvGrpSpPr>
            <a:grpSpLocks/>
          </p:cNvGrpSpPr>
          <p:nvPr/>
        </p:nvGrpSpPr>
        <p:grpSpPr bwMode="auto">
          <a:xfrm>
            <a:off x="2667000" y="1544638"/>
            <a:ext cx="1038225" cy="3290887"/>
            <a:chOff x="2280208" y="992265"/>
            <a:chExt cx="1037465" cy="3291020"/>
          </a:xfrm>
        </p:grpSpPr>
        <p:sp>
          <p:nvSpPr>
            <p:cNvPr id="55" name="54 CuadroTexto"/>
            <p:cNvSpPr txBox="1"/>
            <p:nvPr/>
          </p:nvSpPr>
          <p:spPr>
            <a:xfrm>
              <a:off x="2280208" y="992265"/>
              <a:ext cx="1037465" cy="40006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33CC33"/>
              </a:solidFill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000" b="1" dirty="0" err="1">
                  <a:latin typeface="Gill Sans MT" pitchFamily="34" charset="0"/>
                  <a:cs typeface="+mn-cs"/>
                </a:rPr>
                <a:t>Ag</a:t>
              </a:r>
              <a:r>
                <a:rPr lang="es-AR" sz="2000" b="1" baseline="30000" dirty="0" err="1">
                  <a:latin typeface="Gill Sans MT" pitchFamily="34" charset="0"/>
                  <a:cs typeface="+mn-cs"/>
                </a:rPr>
                <a:t>+</a:t>
              </a:r>
              <a:r>
                <a:rPr lang="es-AR" sz="2000" b="1" dirty="0" err="1">
                  <a:latin typeface="Gill Sans MT" pitchFamily="34" charset="0"/>
                  <a:cs typeface="+mn-cs"/>
                </a:rPr>
                <a:t>CN</a:t>
              </a:r>
              <a:endParaRPr lang="es-AR" sz="2000" b="1" baseline="30000" dirty="0">
                <a:latin typeface="Gill Sans MT" pitchFamily="34" charset="0"/>
                <a:cs typeface="+mn-cs"/>
              </a:endParaRPr>
            </a:p>
          </p:txBody>
        </p:sp>
        <p:cxnSp>
          <p:nvCxnSpPr>
            <p:cNvPr id="56" name="55 Conector recto de flecha"/>
            <p:cNvCxnSpPr/>
            <p:nvPr/>
          </p:nvCxnSpPr>
          <p:spPr>
            <a:xfrm rot="5400000">
              <a:off x="1328077" y="2821938"/>
              <a:ext cx="2906829" cy="15863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72 Grupo"/>
          <p:cNvGrpSpPr>
            <a:grpSpLocks/>
          </p:cNvGrpSpPr>
          <p:nvPr/>
        </p:nvGrpSpPr>
        <p:grpSpPr bwMode="auto">
          <a:xfrm>
            <a:off x="2974975" y="2076450"/>
            <a:ext cx="1036638" cy="3149600"/>
            <a:chOff x="2274804" y="1133342"/>
            <a:chExt cx="1037465" cy="3149942"/>
          </a:xfrm>
        </p:grpSpPr>
        <p:sp>
          <p:nvSpPr>
            <p:cNvPr id="62" name="61 CuadroTexto"/>
            <p:cNvSpPr txBox="1"/>
            <p:nvPr/>
          </p:nvSpPr>
          <p:spPr>
            <a:xfrm>
              <a:off x="2274804" y="1133342"/>
              <a:ext cx="1037465" cy="400093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33CC33"/>
              </a:solidFill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000" b="1" dirty="0" err="1">
                  <a:latin typeface="Gill Sans MT" pitchFamily="34" charset="0"/>
                  <a:cs typeface="+mn-cs"/>
                </a:rPr>
                <a:t>Ag</a:t>
              </a:r>
              <a:r>
                <a:rPr lang="es-AR" sz="2000" b="1" baseline="30000" dirty="0" err="1">
                  <a:latin typeface="Gill Sans MT" pitchFamily="34" charset="0"/>
                  <a:cs typeface="+mn-cs"/>
                </a:rPr>
                <a:t>+</a:t>
              </a:r>
              <a:r>
                <a:rPr lang="es-AR" sz="2000" b="1" dirty="0" err="1">
                  <a:latin typeface="Gill Sans MT" pitchFamily="34" charset="0"/>
                  <a:cs typeface="+mn-cs"/>
                </a:rPr>
                <a:t>NC</a:t>
              </a:r>
              <a:endParaRPr lang="es-AR" sz="2000" b="1" baseline="30000" dirty="0">
                <a:latin typeface="Gill Sans MT" pitchFamily="34" charset="0"/>
                <a:cs typeface="+mn-cs"/>
              </a:endParaRPr>
            </a:p>
          </p:txBody>
        </p:sp>
        <p:cxnSp>
          <p:nvCxnSpPr>
            <p:cNvPr id="63" name="62 Conector recto de flecha"/>
            <p:cNvCxnSpPr>
              <a:stCxn id="62" idx="2"/>
            </p:cNvCxnSpPr>
            <p:nvPr/>
          </p:nvCxnSpPr>
          <p:spPr>
            <a:xfrm rot="5400000">
              <a:off x="1409080" y="2898032"/>
              <a:ext cx="2749849" cy="20654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triangl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63 Grupo"/>
          <p:cNvGrpSpPr>
            <a:grpSpLocks/>
          </p:cNvGrpSpPr>
          <p:nvPr/>
        </p:nvGrpSpPr>
        <p:grpSpPr bwMode="auto">
          <a:xfrm>
            <a:off x="1595438" y="2535238"/>
            <a:ext cx="1911350" cy="2822575"/>
            <a:chOff x="1834426" y="1928802"/>
            <a:chExt cx="1911101" cy="2823054"/>
          </a:xfrm>
        </p:grpSpPr>
        <p:sp>
          <p:nvSpPr>
            <p:cNvPr id="65" name="64 CuadroTexto"/>
            <p:cNvSpPr txBox="1"/>
            <p:nvPr/>
          </p:nvSpPr>
          <p:spPr>
            <a:xfrm>
              <a:off x="1834426" y="4351738"/>
              <a:ext cx="1911101" cy="400118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rgbClr val="33CC33"/>
              </a:solidFill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000" b="1" dirty="0">
                  <a:latin typeface="+mn-lt"/>
                  <a:cs typeface="+mn-cs"/>
                </a:rPr>
                <a:t>Ag</a:t>
              </a:r>
              <a:r>
                <a:rPr lang="es-AR" sz="2000" b="1" baseline="30000" dirty="0">
                  <a:latin typeface="+mn-lt"/>
                  <a:cs typeface="+mn-cs"/>
                </a:rPr>
                <a:t>+</a:t>
              </a:r>
              <a:r>
                <a:rPr lang="es-AR" sz="2000" b="1" dirty="0">
                  <a:latin typeface="+mn-lt"/>
                  <a:cs typeface="+mn-cs"/>
                </a:rPr>
                <a:t>(NOx)-CO</a:t>
              </a:r>
              <a:endParaRPr lang="es-AR" sz="2000" b="1" dirty="0">
                <a:latin typeface="+mn-lt"/>
                <a:cs typeface="+mn-cs"/>
              </a:endParaRPr>
            </a:p>
          </p:txBody>
        </p:sp>
        <p:cxnSp>
          <p:nvCxnSpPr>
            <p:cNvPr id="66" name="65 Conector recto de flecha"/>
            <p:cNvCxnSpPr>
              <a:endCxn id="65" idx="0"/>
            </p:cNvCxnSpPr>
            <p:nvPr/>
          </p:nvCxnSpPr>
          <p:spPr>
            <a:xfrm rot="16200000" flipH="1">
              <a:off x="1576921" y="3138683"/>
              <a:ext cx="2422936" cy="3175"/>
            </a:xfrm>
            <a:prstGeom prst="straightConnector1">
              <a:avLst/>
            </a:prstGeom>
            <a:ln w="25400">
              <a:solidFill>
                <a:srgbClr val="FF0000"/>
              </a:solidFill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3044" name="25 CuadroTexto"/>
          <p:cNvSpPr txBox="1">
            <a:spLocks noChangeArrowheads="1"/>
          </p:cNvSpPr>
          <p:nvPr/>
        </p:nvSpPr>
        <p:spPr bwMode="auto">
          <a:xfrm>
            <a:off x="1214438" y="1071563"/>
            <a:ext cx="6118225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200">
                <a:latin typeface="Gill Sans MT" pitchFamily="34" charset="0"/>
              </a:rPr>
              <a:t>Adsorción de TOLUENO y purga en NO/He 400°C</a:t>
            </a:r>
          </a:p>
        </p:txBody>
      </p:sp>
      <p:sp>
        <p:nvSpPr>
          <p:cNvPr id="513045" name="26 CuadroTexto"/>
          <p:cNvSpPr txBox="1">
            <a:spLocks noChangeArrowheads="1"/>
          </p:cNvSpPr>
          <p:nvPr/>
        </p:nvSpPr>
        <p:spPr bwMode="auto">
          <a:xfrm>
            <a:off x="1000125" y="677863"/>
            <a:ext cx="4681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Reactividad del C</a:t>
            </a:r>
            <a:r>
              <a:rPr lang="es-AR" sz="2400" b="1" baseline="-25000">
                <a:solidFill>
                  <a:srgbClr val="0000FF"/>
                </a:solidFill>
                <a:latin typeface="Gill Sans MT" pitchFamily="34" charset="0"/>
              </a:rPr>
              <a:t>7</a:t>
            </a:r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H</a:t>
            </a:r>
            <a:r>
              <a:rPr lang="es-AR" sz="2400" b="1" baseline="-25000">
                <a:solidFill>
                  <a:srgbClr val="0000FF"/>
                </a:solidFill>
                <a:latin typeface="Gill Sans MT" pitchFamily="34" charset="0"/>
              </a:rPr>
              <a:t>8</a:t>
            </a:r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 adsorbido</a:t>
            </a:r>
            <a:endParaRPr lang="es-AR" sz="2400" b="1" baseline="-25000">
              <a:solidFill>
                <a:srgbClr val="0000FF"/>
              </a:solidFill>
              <a:latin typeface="Gill Sans MT" pitchFamily="34" charset="0"/>
            </a:endParaRPr>
          </a:p>
        </p:txBody>
      </p:sp>
      <p:grpSp>
        <p:nvGrpSpPr>
          <p:cNvPr id="513046" name="27 Grupo"/>
          <p:cNvGrpSpPr>
            <a:grpSpLocks/>
          </p:cNvGrpSpPr>
          <p:nvPr/>
        </p:nvGrpSpPr>
        <p:grpSpPr bwMode="auto">
          <a:xfrm>
            <a:off x="1000125" y="6350"/>
            <a:ext cx="3825875" cy="708025"/>
            <a:chOff x="1000100" y="149346"/>
            <a:chExt cx="3826334" cy="707886"/>
          </a:xfrm>
        </p:grpSpPr>
        <p:sp>
          <p:nvSpPr>
            <p:cNvPr id="29" name="28 Rectángulo"/>
            <p:cNvSpPr/>
            <p:nvPr/>
          </p:nvSpPr>
          <p:spPr>
            <a:xfrm>
              <a:off x="1000100" y="149346"/>
              <a:ext cx="2438489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4000" dirty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00B050"/>
                  </a:solidFill>
                  <a:latin typeface="+mn-lt"/>
                  <a:cs typeface="+mn-cs"/>
                </a:rPr>
                <a:t>Resultados</a:t>
              </a:r>
              <a:endParaRPr lang="es-ES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latin typeface="+mn-lt"/>
                <a:cs typeface="+mn-cs"/>
              </a:endParaRPr>
            </a:p>
          </p:txBody>
        </p:sp>
        <p:sp>
          <p:nvSpPr>
            <p:cNvPr id="30" name="29 Rectángulo"/>
            <p:cNvSpPr/>
            <p:nvPr/>
          </p:nvSpPr>
          <p:spPr>
            <a:xfrm>
              <a:off x="3500430" y="214290"/>
              <a:ext cx="1326004" cy="63094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ES" sz="35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+mn-lt"/>
                  <a:cs typeface="+mn-cs"/>
                </a:rPr>
                <a:t>Ag-M</a:t>
              </a:r>
            </a:p>
          </p:txBody>
        </p:sp>
      </p:grpSp>
      <p:sp>
        <p:nvSpPr>
          <p:cNvPr id="513049" name="32 CuadroTexto"/>
          <p:cNvSpPr txBox="1">
            <a:spLocks noChangeArrowheads="1"/>
          </p:cNvSpPr>
          <p:nvPr/>
        </p:nvSpPr>
        <p:spPr bwMode="auto">
          <a:xfrm>
            <a:off x="4092575" y="4386263"/>
            <a:ext cx="895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b="1">
                <a:solidFill>
                  <a:srgbClr val="FF6600"/>
                </a:solidFill>
                <a:latin typeface="Gill Sans MT" pitchFamily="34" charset="0"/>
              </a:rPr>
              <a:t>5% Ag</a:t>
            </a:r>
          </a:p>
        </p:txBody>
      </p:sp>
      <p:sp>
        <p:nvSpPr>
          <p:cNvPr id="34" name="33 CuadroTexto"/>
          <p:cNvSpPr txBox="1"/>
          <p:nvPr/>
        </p:nvSpPr>
        <p:spPr>
          <a:xfrm>
            <a:off x="4000500" y="2714625"/>
            <a:ext cx="10366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000" b="1" dirty="0">
                <a:solidFill>
                  <a:srgbClr val="0000FF"/>
                </a:solidFill>
                <a:latin typeface="+mj-lt"/>
                <a:cs typeface="+mn-cs"/>
              </a:rPr>
              <a:t>15% Ag</a:t>
            </a:r>
            <a:endParaRPr lang="es-AR" sz="2000" b="1" dirty="0">
              <a:solidFill>
                <a:srgbClr val="0000FF"/>
              </a:solidFill>
              <a:latin typeface="+mj-lt"/>
              <a:cs typeface="+mn-cs"/>
            </a:endParaRPr>
          </a:p>
        </p:txBody>
      </p:sp>
      <p:sp>
        <p:nvSpPr>
          <p:cNvPr id="513051" name="34 CuadroTexto"/>
          <p:cNvSpPr txBox="1">
            <a:spLocks noChangeArrowheads="1"/>
          </p:cNvSpPr>
          <p:nvPr/>
        </p:nvSpPr>
        <p:spPr bwMode="auto">
          <a:xfrm>
            <a:off x="4011613" y="3357563"/>
            <a:ext cx="10366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 sz="2000" b="1">
                <a:solidFill>
                  <a:srgbClr val="009900"/>
                </a:solidFill>
                <a:latin typeface="Gill Sans MT" pitchFamily="34" charset="0"/>
              </a:rPr>
              <a:t>10% Ag</a:t>
            </a:r>
          </a:p>
        </p:txBody>
      </p:sp>
      <p:sp>
        <p:nvSpPr>
          <p:cNvPr id="513052" name="35 CuadroTexto"/>
          <p:cNvSpPr txBox="1">
            <a:spLocks noChangeArrowheads="1"/>
          </p:cNvSpPr>
          <p:nvPr/>
        </p:nvSpPr>
        <p:spPr bwMode="auto">
          <a:xfrm>
            <a:off x="4090988" y="5172075"/>
            <a:ext cx="9302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AR" sz="2000" b="1">
                <a:latin typeface="Gill Sans MT" pitchFamily="34" charset="0"/>
              </a:rPr>
              <a:t>0% Ag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6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2" name="Text Box 4"/>
          <p:cNvSpPr txBox="1">
            <a:spLocks noChangeArrowheads="1"/>
          </p:cNvSpPr>
          <p:nvPr/>
        </p:nvSpPr>
        <p:spPr bwMode="auto">
          <a:xfrm>
            <a:off x="1476375" y="404813"/>
            <a:ext cx="7272338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000" b="1">
                <a:solidFill>
                  <a:srgbClr val="009900"/>
                </a:solidFill>
              </a:rPr>
              <a:t>AgNaM</a:t>
            </a:r>
          </a:p>
          <a:p>
            <a:pPr>
              <a:spcBef>
                <a:spcPct val="50000"/>
              </a:spcBef>
            </a:pPr>
            <a:r>
              <a:rPr lang="es-ES" sz="2000" b="1"/>
              <a:t>El agregado de Ag a NaM no favorece la adsorción de butano o tolueno.</a:t>
            </a:r>
          </a:p>
          <a:p>
            <a:pPr>
              <a:spcBef>
                <a:spcPct val="50000"/>
              </a:spcBef>
            </a:pPr>
            <a:endParaRPr lang="es-ES" sz="2000" b="1"/>
          </a:p>
          <a:p>
            <a:pPr>
              <a:spcBef>
                <a:spcPct val="50000"/>
              </a:spcBef>
            </a:pPr>
            <a:r>
              <a:rPr lang="es-ES" sz="2000" b="1"/>
              <a:t>Existe un valor optimo de 10% de Ag, para el cual se obtiene el mejor coeficiente de retención para butano y tolueno.</a:t>
            </a:r>
          </a:p>
          <a:p>
            <a:pPr>
              <a:spcBef>
                <a:spcPct val="50000"/>
              </a:spcBef>
            </a:pPr>
            <a:endParaRPr lang="es-ES" sz="2000" b="1"/>
          </a:p>
          <a:p>
            <a:pPr>
              <a:spcBef>
                <a:spcPct val="50000"/>
              </a:spcBef>
            </a:pPr>
            <a:r>
              <a:rPr lang="es-ES" sz="2000" b="1"/>
              <a:t>La fuerte interacción del tolueno con  Ag promueve la descomposición del tolueno adsorbido a T &gt; 250ºC.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7" name="Text Box 5"/>
          <p:cNvSpPr txBox="1">
            <a:spLocks noChangeArrowheads="1"/>
          </p:cNvSpPr>
          <p:nvPr/>
        </p:nvSpPr>
        <p:spPr bwMode="auto">
          <a:xfrm>
            <a:off x="1116013" y="692150"/>
            <a:ext cx="7272337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>
                <a:solidFill>
                  <a:srgbClr val="0000FF"/>
                </a:solidFill>
              </a:rPr>
              <a:t>Conclusiones </a:t>
            </a:r>
          </a:p>
          <a:p>
            <a:pPr algn="just">
              <a:spcBef>
                <a:spcPct val="50000"/>
              </a:spcBef>
            </a:pPr>
            <a:r>
              <a:rPr lang="es-ES" sz="2400" b="1">
                <a:solidFill>
                  <a:srgbClr val="0000FF"/>
                </a:solidFill>
              </a:rPr>
              <a:t>Un metal alcalino como Cs intercambiado en NaM favorece la adsorción y retención de HC pero necesita un catión activo (Co) para la SCR de NOx.</a:t>
            </a:r>
          </a:p>
          <a:p>
            <a:pPr>
              <a:spcBef>
                <a:spcPct val="50000"/>
              </a:spcBef>
            </a:pPr>
            <a:endParaRPr lang="es-ES" sz="2400" b="1">
              <a:solidFill>
                <a:srgbClr val="0000FF"/>
              </a:solidFill>
            </a:endParaRPr>
          </a:p>
          <a:p>
            <a:pPr algn="just">
              <a:spcBef>
                <a:spcPct val="50000"/>
              </a:spcBef>
            </a:pPr>
            <a:r>
              <a:rPr lang="es-ES" sz="2400" b="1">
                <a:solidFill>
                  <a:srgbClr val="0000FF"/>
                </a:solidFill>
              </a:rPr>
              <a:t>Un metal noble como Ag, intercambiado en proporción óptima (10%) mantiene las características de adsorción y retención de HC y es activo y selectivo en SCR.</a:t>
            </a:r>
          </a:p>
          <a:p>
            <a:pPr algn="just">
              <a:spcBef>
                <a:spcPct val="50000"/>
              </a:spcBef>
            </a:pPr>
            <a:endParaRPr lang="es-ES" sz="2400" b="1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s-ES" sz="2400" b="1">
              <a:solidFill>
                <a:srgbClr val="0000FF"/>
              </a:solidFill>
            </a:endParaRPr>
          </a:p>
          <a:p>
            <a:pPr>
              <a:spcBef>
                <a:spcPct val="50000"/>
              </a:spcBef>
            </a:pPr>
            <a:endParaRPr lang="es-ES" sz="2400" b="1">
              <a:solidFill>
                <a:srgbClr val="0000FF"/>
              </a:solidFill>
            </a:endParaRPr>
          </a:p>
        </p:txBody>
      </p:sp>
      <p:sp>
        <p:nvSpPr>
          <p:cNvPr id="515078" name="Text Box 6"/>
          <p:cNvSpPr txBox="1">
            <a:spLocks noChangeArrowheads="1"/>
          </p:cNvSpPr>
          <p:nvPr/>
        </p:nvSpPr>
        <p:spPr bwMode="auto">
          <a:xfrm>
            <a:off x="1187450" y="5516563"/>
            <a:ext cx="74168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i="1"/>
              <a:t>Agradecimientos: A la organización del SAASA</a:t>
            </a:r>
          </a:p>
          <a:p>
            <a:pPr>
              <a:spcBef>
                <a:spcPct val="50000"/>
              </a:spcBef>
            </a:pPr>
            <a:r>
              <a:rPr lang="es-ES" i="1"/>
              <a:t>El soporte financiero de ANPCyT, CONICET y UNL 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100" name="Text Box 4"/>
          <p:cNvSpPr txBox="1">
            <a:spLocks noChangeArrowheads="1"/>
          </p:cNvSpPr>
          <p:nvPr/>
        </p:nvSpPr>
        <p:spPr bwMode="auto">
          <a:xfrm>
            <a:off x="1403350" y="549275"/>
            <a:ext cx="7129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329" name="3 CuadroTexto"/>
          <p:cNvSpPr txBox="1">
            <a:spLocks noChangeArrowheads="1"/>
          </p:cNvSpPr>
          <p:nvPr/>
        </p:nvSpPr>
        <p:spPr bwMode="auto">
          <a:xfrm>
            <a:off x="677863" y="230188"/>
            <a:ext cx="835818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>
                <a:solidFill>
                  <a:srgbClr val="0000FF"/>
                </a:solidFill>
                <a:latin typeface="Arial Black" pitchFamily="34" charset="0"/>
              </a:rPr>
              <a:t>Equipo de flujo usado para realizar las medidas de adsorción-desorción</a:t>
            </a:r>
            <a:endParaRPr lang="es-AR" sz="2400">
              <a:solidFill>
                <a:srgbClr val="0000FF"/>
              </a:solidFill>
              <a:latin typeface="Arial Black" pitchFamily="34" charset="0"/>
            </a:endParaRPr>
          </a:p>
        </p:txBody>
      </p:sp>
      <p:sp>
        <p:nvSpPr>
          <p:cNvPr id="483330" name="12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40EA0B2-A815-4A32-9AD9-8C8C75342A74}" type="slidenum">
              <a:rPr lang="es-ES" sz="1400"/>
              <a:pPr algn="r"/>
              <a:t>37</a:t>
            </a:fld>
            <a:endParaRPr lang="es-ES" sz="1400"/>
          </a:p>
        </p:txBody>
      </p:sp>
      <p:grpSp>
        <p:nvGrpSpPr>
          <p:cNvPr id="483331" name="Group 22"/>
          <p:cNvGrpSpPr>
            <a:grpSpLocks/>
          </p:cNvGrpSpPr>
          <p:nvPr/>
        </p:nvGrpSpPr>
        <p:grpSpPr bwMode="auto">
          <a:xfrm>
            <a:off x="827088" y="1241425"/>
            <a:ext cx="8316912" cy="5616575"/>
            <a:chOff x="204" y="618"/>
            <a:chExt cx="5361" cy="3538"/>
          </a:xfrm>
        </p:grpSpPr>
        <p:pic>
          <p:nvPicPr>
            <p:cNvPr id="483332" name="Picture 9"/>
            <p:cNvPicPr>
              <a:picLocks noChangeAspect="1" noChangeArrowheads="1"/>
            </p:cNvPicPr>
            <p:nvPr/>
          </p:nvPicPr>
          <p:blipFill>
            <a:blip r:embed="rId3"/>
            <a:srcRect l="19531" t="21875" r="27344" b="26042"/>
            <a:stretch>
              <a:fillRect/>
            </a:stretch>
          </p:blipFill>
          <p:spPr bwMode="auto">
            <a:xfrm>
              <a:off x="204" y="618"/>
              <a:ext cx="5361" cy="3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3333" name="4 CuadroTexto"/>
            <p:cNvSpPr txBox="1">
              <a:spLocks noChangeArrowheads="1"/>
            </p:cNvSpPr>
            <p:nvPr/>
          </p:nvSpPr>
          <p:spPr bwMode="auto">
            <a:xfrm>
              <a:off x="720" y="1999"/>
              <a:ext cx="29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2000"/>
                <a:t>N</a:t>
              </a:r>
              <a:r>
                <a:rPr lang="es-ES" sz="2000" baseline="-25000"/>
                <a:t>2</a:t>
              </a:r>
              <a:endParaRPr lang="es-AR" sz="2000"/>
            </a:p>
          </p:txBody>
        </p:sp>
        <p:sp>
          <p:nvSpPr>
            <p:cNvPr id="483334" name="16 CuadroTexto"/>
            <p:cNvSpPr txBox="1">
              <a:spLocks noChangeArrowheads="1"/>
            </p:cNvSpPr>
            <p:nvPr/>
          </p:nvSpPr>
          <p:spPr bwMode="auto">
            <a:xfrm>
              <a:off x="3555" y="2115"/>
              <a:ext cx="270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s-ES"/>
            </a:p>
          </p:txBody>
        </p:sp>
        <p:grpSp>
          <p:nvGrpSpPr>
            <p:cNvPr id="483335" name="Group 21"/>
            <p:cNvGrpSpPr>
              <a:grpSpLocks/>
            </p:cNvGrpSpPr>
            <p:nvPr/>
          </p:nvGrpSpPr>
          <p:grpSpPr bwMode="auto">
            <a:xfrm>
              <a:off x="625" y="2295"/>
              <a:ext cx="3271" cy="1086"/>
              <a:chOff x="625" y="2295"/>
              <a:chExt cx="3271" cy="1086"/>
            </a:xfrm>
          </p:grpSpPr>
          <p:sp>
            <p:nvSpPr>
              <p:cNvPr id="483341" name="5 CuadroTexto"/>
              <p:cNvSpPr txBox="1">
                <a:spLocks noChangeArrowheads="1"/>
              </p:cNvSpPr>
              <p:nvPr/>
            </p:nvSpPr>
            <p:spPr bwMode="auto">
              <a:xfrm>
                <a:off x="2520" y="2295"/>
                <a:ext cx="1305" cy="5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s-ES"/>
                  <a:t>         </a:t>
                </a:r>
                <a:r>
                  <a:rPr lang="es-ES" sz="2000"/>
                  <a:t> </a:t>
                </a:r>
                <a:r>
                  <a:rPr lang="es-ES" b="1"/>
                  <a:t>Tolueno/N</a:t>
                </a:r>
                <a:r>
                  <a:rPr lang="es-ES" b="1" baseline="-25000"/>
                  <a:t>2</a:t>
                </a:r>
              </a:p>
              <a:p>
                <a:endParaRPr lang="es-AR"/>
              </a:p>
            </p:txBody>
          </p:sp>
          <p:cxnSp>
            <p:nvCxnSpPr>
              <p:cNvPr id="12" name="11 Conector recto de flecha"/>
              <p:cNvCxnSpPr/>
              <p:nvPr/>
            </p:nvCxnSpPr>
            <p:spPr>
              <a:xfrm>
                <a:off x="2340" y="2295"/>
                <a:ext cx="450" cy="13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3343" name="12 CuadroTexto"/>
              <p:cNvSpPr txBox="1">
                <a:spLocks noChangeArrowheads="1"/>
              </p:cNvSpPr>
              <p:nvPr/>
            </p:nvSpPr>
            <p:spPr bwMode="auto">
              <a:xfrm>
                <a:off x="625" y="3150"/>
                <a:ext cx="692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b="1"/>
                  <a:t>Tolueno</a:t>
                </a:r>
                <a:endParaRPr lang="es-AR" b="1"/>
              </a:p>
            </p:txBody>
          </p:sp>
          <p:cxnSp>
            <p:nvCxnSpPr>
              <p:cNvPr id="15" name="14 Conector recto de flecha"/>
              <p:cNvCxnSpPr/>
              <p:nvPr/>
            </p:nvCxnSpPr>
            <p:spPr>
              <a:xfrm rot="10800000" flipV="1">
                <a:off x="1269" y="3228"/>
                <a:ext cx="495" cy="45"/>
              </a:xfrm>
              <a:prstGeom prst="straightConnector1">
                <a:avLst/>
              </a:prstGeom>
              <a:ln w="254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3345" name="15 CuadroTexto"/>
              <p:cNvSpPr txBox="1">
                <a:spLocks noChangeArrowheads="1"/>
              </p:cNvSpPr>
              <p:nvPr/>
            </p:nvSpPr>
            <p:spPr bwMode="auto">
              <a:xfrm>
                <a:off x="2298" y="2370"/>
                <a:ext cx="270" cy="2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endParaRPr lang="es-ES"/>
              </a:p>
            </p:txBody>
          </p:sp>
          <p:sp>
            <p:nvSpPr>
              <p:cNvPr id="483346" name="12 CuadroTexto"/>
              <p:cNvSpPr txBox="1">
                <a:spLocks noChangeArrowheads="1"/>
              </p:cNvSpPr>
              <p:nvPr/>
            </p:nvSpPr>
            <p:spPr bwMode="auto">
              <a:xfrm>
                <a:off x="2942" y="2655"/>
                <a:ext cx="954" cy="40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just"/>
                <a:r>
                  <a:rPr lang="es-ES" b="1"/>
                  <a:t>Lecho del</a:t>
                </a:r>
              </a:p>
              <a:p>
                <a:pPr algn="just"/>
                <a:r>
                  <a:rPr lang="es-ES" b="1"/>
                  <a:t> adsorbente</a:t>
                </a:r>
                <a:endParaRPr lang="es-AR" b="1"/>
              </a:p>
            </p:txBody>
          </p:sp>
        </p:grpSp>
        <p:sp>
          <p:nvSpPr>
            <p:cNvPr id="483336" name="12 CuadroTexto"/>
            <p:cNvSpPr txBox="1">
              <a:spLocks noChangeArrowheads="1"/>
            </p:cNvSpPr>
            <p:nvPr/>
          </p:nvSpPr>
          <p:spPr bwMode="auto">
            <a:xfrm>
              <a:off x="3119" y="990"/>
              <a:ext cx="1200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es-ES" b="1"/>
                <a:t>Espectrómetro </a:t>
              </a:r>
            </a:p>
            <a:p>
              <a:pPr algn="just"/>
              <a:r>
                <a:rPr lang="es-ES" b="1"/>
                <a:t>de masas</a:t>
              </a:r>
              <a:endParaRPr lang="es-AR" b="1"/>
            </a:p>
          </p:txBody>
        </p:sp>
        <p:sp>
          <p:nvSpPr>
            <p:cNvPr id="483337" name="13 CuadroTexto"/>
            <p:cNvSpPr txBox="1">
              <a:spLocks noChangeArrowheads="1"/>
            </p:cNvSpPr>
            <p:nvPr/>
          </p:nvSpPr>
          <p:spPr bwMode="auto">
            <a:xfrm>
              <a:off x="945" y="675"/>
              <a:ext cx="1125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es-ES" b="1"/>
                <a:t>Controladores</a:t>
              </a:r>
            </a:p>
            <a:p>
              <a:pPr algn="just"/>
              <a:r>
                <a:rPr lang="es-ES" b="1"/>
                <a:t>másicos</a:t>
              </a:r>
              <a:endParaRPr lang="es-AR" b="1"/>
            </a:p>
          </p:txBody>
        </p:sp>
        <p:sp>
          <p:nvSpPr>
            <p:cNvPr id="483338" name="15 CuadroTexto"/>
            <p:cNvSpPr txBox="1">
              <a:spLocks noChangeArrowheads="1"/>
            </p:cNvSpPr>
            <p:nvPr/>
          </p:nvSpPr>
          <p:spPr bwMode="auto">
            <a:xfrm>
              <a:off x="2250" y="630"/>
              <a:ext cx="961" cy="4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es-ES" b="1"/>
                <a:t>Controlador</a:t>
              </a:r>
            </a:p>
            <a:p>
              <a:pPr algn="just"/>
              <a:r>
                <a:rPr lang="es-ES" b="1"/>
                <a:t>De presión</a:t>
              </a:r>
              <a:endParaRPr lang="es-AR" b="1"/>
            </a:p>
          </p:txBody>
        </p:sp>
        <p:sp>
          <p:nvSpPr>
            <p:cNvPr id="483339" name="17 CuadroTexto"/>
            <p:cNvSpPr txBox="1">
              <a:spLocks noChangeArrowheads="1"/>
            </p:cNvSpPr>
            <p:nvPr/>
          </p:nvSpPr>
          <p:spPr bwMode="auto">
            <a:xfrm>
              <a:off x="4637" y="3735"/>
              <a:ext cx="552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es-ES" b="1"/>
                <a:t>Horno</a:t>
              </a:r>
              <a:endParaRPr lang="es-AR" b="1"/>
            </a:p>
          </p:txBody>
        </p:sp>
        <p:sp>
          <p:nvSpPr>
            <p:cNvPr id="483340" name="18 CuadroTexto"/>
            <p:cNvSpPr txBox="1">
              <a:spLocks noChangeArrowheads="1"/>
            </p:cNvSpPr>
            <p:nvPr/>
          </p:nvSpPr>
          <p:spPr bwMode="auto">
            <a:xfrm>
              <a:off x="1643" y="3870"/>
              <a:ext cx="978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just"/>
              <a:r>
                <a:rPr lang="es-ES" b="1"/>
                <a:t>Saturadores</a:t>
              </a:r>
              <a:endParaRPr lang="es-AR" b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643188" y="2043113"/>
          <a:ext cx="4930775" cy="2743200"/>
        </p:xfrm>
        <a:graphic>
          <a:graphicData uri="http://schemas.openxmlformats.org/drawingml/2006/table">
            <a:tbl>
              <a:tblPr firstRow="1" firstCol="1" bandRow="1">
                <a:tableStyleId>{0E3FDE45-AF77-4B5C-9715-49D594BDF05E}</a:tableStyleId>
              </a:tblPr>
              <a:tblGrid>
                <a:gridCol w="2389823"/>
                <a:gridCol w="1505364"/>
                <a:gridCol w="1035970"/>
              </a:tblGrid>
              <a:tr h="0">
                <a:tc row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 smtClean="0">
                          <a:effectLst/>
                        </a:rPr>
                        <a:t>Hidrocarburos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Tiempo de muestra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s-A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effectLst/>
                        </a:rPr>
                        <a:t>3 (s)</a:t>
                      </a:r>
                      <a:endParaRPr lang="es-A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 smtClean="0">
                          <a:effectLst/>
                        </a:rPr>
                        <a:t>30 (s)</a:t>
                      </a:r>
                      <a:endParaRPr lang="es-AR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solidFill>
                            <a:srgbClr val="009900"/>
                          </a:solidFill>
                          <a:effectLst/>
                        </a:rPr>
                        <a:t>Parafinas</a:t>
                      </a:r>
                      <a:endParaRPr lang="es-AR" sz="2000" b="1" dirty="0">
                        <a:solidFill>
                          <a:srgbClr val="00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20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35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solidFill>
                            <a:srgbClr val="009900"/>
                          </a:solidFill>
                          <a:effectLst/>
                        </a:rPr>
                        <a:t>Olefinas</a:t>
                      </a:r>
                      <a:endParaRPr lang="es-AR" sz="2000" b="1" dirty="0">
                        <a:solidFill>
                          <a:srgbClr val="00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45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20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solidFill>
                            <a:srgbClr val="009900"/>
                          </a:solidFill>
                          <a:effectLst/>
                        </a:rPr>
                        <a:t>Aromáticos, C</a:t>
                      </a:r>
                      <a:r>
                        <a:rPr lang="es-AR" sz="2000" b="1" baseline="-25000" dirty="0">
                          <a:solidFill>
                            <a:srgbClr val="009900"/>
                          </a:solidFill>
                          <a:effectLst/>
                        </a:rPr>
                        <a:t>6</a:t>
                      </a:r>
                      <a:r>
                        <a:rPr lang="es-AR" sz="2000" b="1" dirty="0">
                          <a:solidFill>
                            <a:srgbClr val="009900"/>
                          </a:solidFill>
                          <a:effectLst/>
                        </a:rPr>
                        <a:t>, C</a:t>
                      </a:r>
                      <a:r>
                        <a:rPr lang="es-AR" sz="2000" b="1" baseline="-25000" dirty="0">
                          <a:solidFill>
                            <a:srgbClr val="009900"/>
                          </a:solidFill>
                          <a:effectLst/>
                        </a:rPr>
                        <a:t>7</a:t>
                      </a:r>
                      <a:endParaRPr lang="es-AR" sz="2000" b="1" dirty="0">
                        <a:solidFill>
                          <a:srgbClr val="00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000">
                          <a:effectLst/>
                        </a:rPr>
                        <a:t>20</a:t>
                      </a:r>
                      <a:endParaRPr lang="es-AR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20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000" b="1" dirty="0">
                          <a:solidFill>
                            <a:srgbClr val="009900"/>
                          </a:solidFill>
                          <a:effectLst/>
                        </a:rPr>
                        <a:t>Aromáticos, &gt; C</a:t>
                      </a:r>
                      <a:r>
                        <a:rPr lang="es-AR" sz="2000" b="1" baseline="-25000" dirty="0">
                          <a:solidFill>
                            <a:srgbClr val="009900"/>
                          </a:solidFill>
                          <a:effectLst/>
                        </a:rPr>
                        <a:t>8</a:t>
                      </a:r>
                      <a:endParaRPr lang="es-AR" sz="2000" b="1" dirty="0">
                        <a:solidFill>
                          <a:srgbClr val="0099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15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AR" sz="2000" dirty="0">
                          <a:effectLst/>
                        </a:rPr>
                        <a:t>25</a:t>
                      </a:r>
                      <a:endParaRPr lang="es-AR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112838" y="5286375"/>
            <a:ext cx="7848600" cy="12001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dirty="0">
                <a:solidFill>
                  <a:srgbClr val="0000FF"/>
                </a:solidFill>
                <a:latin typeface="+mn-lt"/>
                <a:cs typeface="+mn-cs"/>
              </a:rPr>
              <a:t>El 80 % de los </a:t>
            </a:r>
            <a:r>
              <a:rPr lang="es-AR" sz="2400" dirty="0" err="1">
                <a:solidFill>
                  <a:srgbClr val="0000FF"/>
                </a:solidFill>
                <a:latin typeface="+mn-lt"/>
                <a:cs typeface="+mn-cs"/>
              </a:rPr>
              <a:t>HCs</a:t>
            </a:r>
            <a:r>
              <a:rPr lang="es-AR" sz="2400" dirty="0">
                <a:solidFill>
                  <a:srgbClr val="0000FF"/>
                </a:solidFill>
                <a:latin typeface="+mn-lt"/>
                <a:cs typeface="+mn-cs"/>
              </a:rPr>
              <a:t> se emiten en los 2 primeros minutos después del arranque del motor, antes que el TWC alcance la temperatura de operación normal (~ 300 °C).</a:t>
            </a:r>
          </a:p>
        </p:txBody>
      </p:sp>
      <p:sp>
        <p:nvSpPr>
          <p:cNvPr id="7" name="6 Rectángulo"/>
          <p:cNvSpPr/>
          <p:nvPr/>
        </p:nvSpPr>
        <p:spPr>
          <a:xfrm>
            <a:off x="1023334" y="71414"/>
            <a:ext cx="2977162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latin typeface="+mn-lt"/>
                <a:cs typeface="+mn-cs"/>
              </a:rPr>
              <a:t>Introducción 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1058863" y="885825"/>
            <a:ext cx="7707312" cy="4921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600" b="1" dirty="0">
                <a:solidFill>
                  <a:srgbClr val="0000FF"/>
                </a:solidFill>
                <a:latin typeface="+mj-lt"/>
                <a:cs typeface="Narkisim" pitchFamily="34" charset="-79"/>
              </a:rPr>
              <a:t>Emisiones durante el arranque en frío del motor</a:t>
            </a:r>
          </a:p>
        </p:txBody>
      </p:sp>
      <p:sp>
        <p:nvSpPr>
          <p:cNvPr id="9" name="8 CuadroTexto"/>
          <p:cNvSpPr txBox="1">
            <a:spLocks noChangeArrowheads="1"/>
          </p:cNvSpPr>
          <p:nvPr/>
        </p:nvSpPr>
        <p:spPr bwMode="auto">
          <a:xfrm>
            <a:off x="2552700" y="1701800"/>
            <a:ext cx="51625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AR">
                <a:latin typeface="Gill Sans MT" pitchFamily="34" charset="0"/>
              </a:rPr>
              <a:t>Proporción de hidrocarburos en la corriente efluente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91 Grupo"/>
          <p:cNvGrpSpPr>
            <a:grpSpLocks/>
          </p:cNvGrpSpPr>
          <p:nvPr/>
        </p:nvGrpSpPr>
        <p:grpSpPr bwMode="auto">
          <a:xfrm>
            <a:off x="1076325" y="5286375"/>
            <a:ext cx="8067675" cy="600075"/>
            <a:chOff x="1075680" y="4989916"/>
            <a:chExt cx="8068320" cy="599842"/>
          </a:xfrm>
        </p:grpSpPr>
        <p:cxnSp>
          <p:nvCxnSpPr>
            <p:cNvPr id="19498" name="25 Conector recto de flecha"/>
            <p:cNvCxnSpPr>
              <a:cxnSpLocks noChangeShapeType="1"/>
            </p:cNvCxnSpPr>
            <p:nvPr/>
          </p:nvCxnSpPr>
          <p:spPr bwMode="auto">
            <a:xfrm>
              <a:off x="1075680" y="4989916"/>
              <a:ext cx="8068320" cy="794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/>
              <a:tailEnd type="arrow" w="med" len="med"/>
            </a:ln>
          </p:spPr>
        </p:cxnSp>
        <p:cxnSp>
          <p:nvCxnSpPr>
            <p:cNvPr id="19499" name="70 Conector recto"/>
            <p:cNvCxnSpPr>
              <a:cxnSpLocks noChangeShapeType="1"/>
            </p:cNvCxnSpPr>
            <p:nvPr/>
          </p:nvCxnSpPr>
          <p:spPr bwMode="auto">
            <a:xfrm rot="5400000">
              <a:off x="8646775" y="5068848"/>
              <a:ext cx="142875" cy="0"/>
            </a:xfrm>
            <a:prstGeom prst="line">
              <a:avLst/>
            </a:prstGeom>
            <a:noFill/>
            <a:ln w="25400" algn="ctr">
              <a:solidFill>
                <a:srgbClr val="0000FF"/>
              </a:solidFill>
              <a:round/>
              <a:headEnd/>
              <a:tailEnd/>
            </a:ln>
          </p:spPr>
        </p:cxnSp>
        <p:sp>
          <p:nvSpPr>
            <p:cNvPr id="72" name="68 CuadroTexto"/>
            <p:cNvSpPr txBox="1">
              <a:spLocks noChangeArrowheads="1"/>
            </p:cNvSpPr>
            <p:nvPr/>
          </p:nvSpPr>
          <p:spPr bwMode="auto">
            <a:xfrm>
              <a:off x="8358125" y="5127975"/>
              <a:ext cx="693792" cy="46178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400" b="1" kern="0" dirty="0" smtClean="0">
                  <a:solidFill>
                    <a:srgbClr val="0000FF"/>
                  </a:solidFill>
                  <a:latin typeface="+mj-lt"/>
                </a:rPr>
                <a:t>600</a:t>
              </a:r>
            </a:p>
          </p:txBody>
        </p:sp>
      </p:grpSp>
      <p:grpSp>
        <p:nvGrpSpPr>
          <p:cNvPr id="64" name="63 Grupo"/>
          <p:cNvGrpSpPr>
            <a:grpSpLocks/>
          </p:cNvGrpSpPr>
          <p:nvPr/>
        </p:nvGrpSpPr>
        <p:grpSpPr bwMode="auto">
          <a:xfrm>
            <a:off x="1303338" y="979488"/>
            <a:ext cx="3729037" cy="4164012"/>
            <a:chOff x="2760198" y="889997"/>
            <a:chExt cx="3730508" cy="4164562"/>
          </a:xfrm>
        </p:grpSpPr>
        <p:sp>
          <p:nvSpPr>
            <p:cNvPr id="37" name="36 Rectángulo"/>
            <p:cNvSpPr/>
            <p:nvPr/>
          </p:nvSpPr>
          <p:spPr>
            <a:xfrm>
              <a:off x="3385920" y="4554431"/>
              <a:ext cx="2429833" cy="500128"/>
            </a:xfrm>
            <a:prstGeom prst="rect">
              <a:avLst/>
            </a:prstGeom>
            <a:pattFill prst="lgConfetti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400" kern="0" dirty="0">
                  <a:solidFill>
                    <a:sysClr val="windowText" lastClr="000000"/>
                  </a:solidFill>
                  <a:latin typeface="+mj-lt"/>
                  <a:cs typeface="+mn-cs"/>
                </a:rPr>
                <a:t>SOPORTE</a:t>
              </a:r>
            </a:p>
          </p:txBody>
        </p:sp>
        <p:sp>
          <p:nvSpPr>
            <p:cNvPr id="38" name="31 CuadroTexto"/>
            <p:cNvSpPr txBox="1">
              <a:spLocks noChangeArrowheads="1"/>
            </p:cNvSpPr>
            <p:nvPr/>
          </p:nvSpPr>
          <p:spPr bwMode="auto">
            <a:xfrm>
              <a:off x="3385920" y="4195609"/>
              <a:ext cx="546315" cy="43026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200" b="1" kern="0" dirty="0" smtClean="0">
                  <a:solidFill>
                    <a:sysClr val="windowText" lastClr="000000"/>
                  </a:solidFill>
                  <a:latin typeface="+mj-lt"/>
                </a:rPr>
                <a:t>M</a:t>
              </a:r>
              <a:r>
                <a:rPr lang="es-AR" sz="2200" b="1" kern="0" baseline="30000" dirty="0" smtClean="0">
                  <a:solidFill>
                    <a:sysClr val="windowText" lastClr="000000"/>
                  </a:solidFill>
                  <a:latin typeface="+mj-lt"/>
                </a:rPr>
                <a:t>+</a:t>
              </a:r>
              <a:endParaRPr lang="es-AR" sz="2200" b="1" kern="0" dirty="0" smtClea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40" name="33 CuadroTexto"/>
            <p:cNvSpPr txBox="1">
              <a:spLocks noChangeArrowheads="1"/>
            </p:cNvSpPr>
            <p:nvPr/>
          </p:nvSpPr>
          <p:spPr bwMode="auto">
            <a:xfrm>
              <a:off x="4905756" y="4195609"/>
              <a:ext cx="981462" cy="43026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200" b="1" kern="0" dirty="0" err="1" smtClean="0">
                  <a:solidFill>
                    <a:sysClr val="windowText" lastClr="000000"/>
                  </a:solidFill>
                  <a:latin typeface="+mj-lt"/>
                </a:rPr>
                <a:t>MxOy</a:t>
              </a:r>
              <a:endParaRPr lang="es-AR" sz="2200" b="1" kern="0" dirty="0" smtClea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45" name="38 CuadroTexto"/>
            <p:cNvSpPr txBox="1">
              <a:spLocks noChangeArrowheads="1"/>
            </p:cNvSpPr>
            <p:nvPr/>
          </p:nvSpPr>
          <p:spPr bwMode="auto">
            <a:xfrm>
              <a:off x="3814714" y="889997"/>
              <a:ext cx="1538894" cy="462023"/>
            </a:xfrm>
            <a:prstGeom prst="rect">
              <a:avLst/>
            </a:prstGeom>
            <a:noFill/>
            <a:ln w="22225">
              <a:solidFill>
                <a:srgbClr val="00B050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400" b="1" kern="0" dirty="0" smtClean="0">
                  <a:solidFill>
                    <a:sysClr val="windowText" lastClr="000000"/>
                  </a:solidFill>
                  <a:latin typeface="+mj-lt"/>
                </a:rPr>
                <a:t>ETAPA 1</a:t>
              </a:r>
            </a:p>
          </p:txBody>
        </p:sp>
        <p:sp>
          <p:nvSpPr>
            <p:cNvPr id="46" name="45 CuadroTexto"/>
            <p:cNvSpPr txBox="1"/>
            <p:nvPr/>
          </p:nvSpPr>
          <p:spPr>
            <a:xfrm>
              <a:off x="2760198" y="1361546"/>
              <a:ext cx="3730508" cy="431857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200" kern="0" dirty="0">
                  <a:solidFill>
                    <a:sysClr val="windowText" lastClr="000000"/>
                  </a:solidFill>
                  <a:latin typeface="+mj-lt"/>
                  <a:cs typeface="+mn-cs"/>
                </a:rPr>
                <a:t>ADSORCIÓN Y RETENCIÓN</a:t>
              </a:r>
            </a:p>
          </p:txBody>
        </p:sp>
        <p:sp>
          <p:nvSpPr>
            <p:cNvPr id="47" name="40 CuadroTexto"/>
            <p:cNvSpPr txBox="1">
              <a:spLocks noChangeArrowheads="1"/>
            </p:cNvSpPr>
            <p:nvPr/>
          </p:nvSpPr>
          <p:spPr bwMode="auto">
            <a:xfrm>
              <a:off x="3346216" y="3354122"/>
              <a:ext cx="638427" cy="43185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200" b="1" kern="0" dirty="0" smtClean="0">
                  <a:solidFill>
                    <a:sysClr val="windowText" lastClr="000000"/>
                  </a:solidFill>
                  <a:latin typeface="+mj-lt"/>
                </a:rPr>
                <a:t>HC</a:t>
              </a:r>
            </a:p>
          </p:txBody>
        </p:sp>
        <p:sp>
          <p:nvSpPr>
            <p:cNvPr id="49" name="42 CuadroTexto"/>
            <p:cNvSpPr txBox="1">
              <a:spLocks noChangeArrowheads="1"/>
            </p:cNvSpPr>
            <p:nvPr/>
          </p:nvSpPr>
          <p:spPr bwMode="auto">
            <a:xfrm>
              <a:off x="5074097" y="3354122"/>
              <a:ext cx="638427" cy="43185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200" b="1" kern="0" dirty="0" smtClean="0">
                  <a:solidFill>
                    <a:sysClr val="windowText" lastClr="000000"/>
                  </a:solidFill>
                  <a:latin typeface="+mj-lt"/>
                </a:rPr>
                <a:t>HC</a:t>
              </a:r>
            </a:p>
          </p:txBody>
        </p:sp>
        <p:cxnSp>
          <p:nvCxnSpPr>
            <p:cNvPr id="19493" name="49 Conector recto"/>
            <p:cNvCxnSpPr>
              <a:cxnSpLocks noChangeShapeType="1"/>
              <a:stCxn id="38" idx="0"/>
              <a:endCxn id="47" idx="2"/>
            </p:cNvCxnSpPr>
            <p:nvPr/>
          </p:nvCxnSpPr>
          <p:spPr bwMode="auto">
            <a:xfrm rot="5400000" flipH="1" flipV="1">
              <a:off x="3457079" y="3987207"/>
              <a:ext cx="409813" cy="5871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494" name="51 Conector recto"/>
            <p:cNvCxnSpPr>
              <a:cxnSpLocks noChangeShapeType="1"/>
              <a:stCxn id="49" idx="2"/>
              <a:endCxn id="40" idx="0"/>
            </p:cNvCxnSpPr>
            <p:nvPr/>
          </p:nvCxnSpPr>
          <p:spPr bwMode="auto">
            <a:xfrm rot="16200000" flipH="1">
              <a:off x="5190035" y="3989052"/>
              <a:ext cx="409813" cy="2177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sp>
          <p:nvSpPr>
            <p:cNvPr id="53" name="49 CuadroTexto"/>
            <p:cNvSpPr txBox="1">
              <a:spLocks noChangeArrowheads="1"/>
            </p:cNvSpPr>
            <p:nvPr/>
          </p:nvSpPr>
          <p:spPr bwMode="auto">
            <a:xfrm>
              <a:off x="4029110" y="2357041"/>
              <a:ext cx="1410256" cy="462023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400" b="1" kern="0" dirty="0" err="1" smtClean="0">
                  <a:solidFill>
                    <a:srgbClr val="FF0000"/>
                  </a:solidFill>
                  <a:latin typeface="+mj-lt"/>
                </a:rPr>
                <a:t>HxCy</a:t>
              </a:r>
              <a:r>
                <a:rPr lang="es-AR" sz="2400" b="1" kern="0" dirty="0" smtClean="0">
                  <a:solidFill>
                    <a:srgbClr val="FF0000"/>
                  </a:solidFill>
                  <a:latin typeface="+mj-lt"/>
                </a:rPr>
                <a:t>(g)</a:t>
              </a:r>
            </a:p>
          </p:txBody>
        </p:sp>
        <p:sp>
          <p:nvSpPr>
            <p:cNvPr id="83" name="40 CuadroTexto"/>
            <p:cNvSpPr txBox="1">
              <a:spLocks noChangeArrowheads="1"/>
            </p:cNvSpPr>
            <p:nvPr/>
          </p:nvSpPr>
          <p:spPr bwMode="auto">
            <a:xfrm>
              <a:off x="4289563" y="3357298"/>
              <a:ext cx="636839" cy="43026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200" b="1" kern="0" dirty="0" smtClean="0">
                  <a:solidFill>
                    <a:sysClr val="windowText" lastClr="000000"/>
                  </a:solidFill>
                  <a:latin typeface="+mj-lt"/>
                </a:rPr>
                <a:t>HC</a:t>
              </a:r>
            </a:p>
          </p:txBody>
        </p:sp>
        <p:cxnSp>
          <p:nvCxnSpPr>
            <p:cNvPr id="19497" name="83 Conector recto"/>
            <p:cNvCxnSpPr>
              <a:cxnSpLocks noChangeShapeType="1"/>
              <a:stCxn id="37" idx="0"/>
              <a:endCxn id="83" idx="2"/>
            </p:cNvCxnSpPr>
            <p:nvPr/>
          </p:nvCxnSpPr>
          <p:spPr bwMode="auto">
            <a:xfrm rot="5400000" flipH="1" flipV="1">
              <a:off x="4221117" y="4167579"/>
              <a:ext cx="766618" cy="7218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91" name="90 Grupo"/>
          <p:cNvGrpSpPr>
            <a:grpSpLocks/>
          </p:cNvGrpSpPr>
          <p:nvPr/>
        </p:nvGrpSpPr>
        <p:grpSpPr bwMode="auto">
          <a:xfrm>
            <a:off x="1071563" y="5280025"/>
            <a:ext cx="5041900" cy="1336675"/>
            <a:chOff x="1071538" y="4994235"/>
            <a:chExt cx="5041723" cy="1337464"/>
          </a:xfrm>
        </p:grpSpPr>
        <p:cxnSp>
          <p:nvCxnSpPr>
            <p:cNvPr id="19482" name="41 Conector recto"/>
            <p:cNvCxnSpPr>
              <a:cxnSpLocks noChangeShapeType="1"/>
            </p:cNvCxnSpPr>
            <p:nvPr/>
          </p:nvCxnSpPr>
          <p:spPr bwMode="auto">
            <a:xfrm rot="5400000">
              <a:off x="4857753" y="5065673"/>
              <a:ext cx="142875" cy="0"/>
            </a:xfrm>
            <a:prstGeom prst="line">
              <a:avLst/>
            </a:prstGeom>
            <a:noFill/>
            <a:ln w="25400" algn="ctr">
              <a:solidFill>
                <a:srgbClr val="0000FF"/>
              </a:solidFill>
              <a:round/>
              <a:headEnd/>
              <a:tailEnd/>
            </a:ln>
          </p:spPr>
        </p:cxnSp>
        <p:sp>
          <p:nvSpPr>
            <p:cNvPr id="43" name="36 CuadroTexto"/>
            <p:cNvSpPr txBox="1">
              <a:spLocks noChangeArrowheads="1"/>
            </p:cNvSpPr>
            <p:nvPr/>
          </p:nvSpPr>
          <p:spPr bwMode="auto">
            <a:xfrm>
              <a:off x="4594076" y="5140371"/>
              <a:ext cx="695301" cy="460647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400" b="1" kern="0" dirty="0" smtClean="0">
                  <a:solidFill>
                    <a:srgbClr val="0000FF"/>
                  </a:solidFill>
                  <a:latin typeface="+mj-lt"/>
                </a:rPr>
                <a:t>300</a:t>
              </a:r>
            </a:p>
          </p:txBody>
        </p:sp>
        <p:sp>
          <p:nvSpPr>
            <p:cNvPr id="55" name="51 CuadroTexto"/>
            <p:cNvSpPr txBox="1">
              <a:spLocks noChangeArrowheads="1"/>
            </p:cNvSpPr>
            <p:nvPr/>
          </p:nvSpPr>
          <p:spPr bwMode="auto">
            <a:xfrm>
              <a:off x="3754319" y="5500947"/>
              <a:ext cx="2358942" cy="830752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400" b="1" kern="0" dirty="0" smtClean="0">
                  <a:solidFill>
                    <a:sysClr val="windowText" lastClr="000000"/>
                  </a:solidFill>
                  <a:latin typeface="+mj-lt"/>
                </a:rPr>
                <a:t>T de operación</a:t>
              </a: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400" b="1" kern="0" dirty="0" smtClean="0">
                  <a:solidFill>
                    <a:sysClr val="windowText" lastClr="000000"/>
                  </a:solidFill>
                  <a:latin typeface="+mj-lt"/>
                </a:rPr>
                <a:t> normal</a:t>
              </a:r>
            </a:p>
          </p:txBody>
        </p:sp>
        <p:cxnSp>
          <p:nvCxnSpPr>
            <p:cNvPr id="19485" name="89 Conector recto de flecha"/>
            <p:cNvCxnSpPr>
              <a:cxnSpLocks noChangeShapeType="1"/>
            </p:cNvCxnSpPr>
            <p:nvPr/>
          </p:nvCxnSpPr>
          <p:spPr bwMode="auto">
            <a:xfrm>
              <a:off x="1071538" y="5000636"/>
              <a:ext cx="3857652" cy="1588"/>
            </a:xfrm>
            <a:prstGeom prst="straightConnector1">
              <a:avLst/>
            </a:prstGeom>
            <a:noFill/>
            <a:ln w="25400" algn="ctr">
              <a:solidFill>
                <a:srgbClr val="0000FF"/>
              </a:solidFill>
              <a:round/>
              <a:headEnd/>
              <a:tailEnd/>
            </a:ln>
          </p:spPr>
        </p:cxnSp>
      </p:grpSp>
      <p:sp>
        <p:nvSpPr>
          <p:cNvPr id="81" name="80 Rectángulo"/>
          <p:cNvSpPr/>
          <p:nvPr/>
        </p:nvSpPr>
        <p:spPr>
          <a:xfrm>
            <a:off x="1027442" y="71414"/>
            <a:ext cx="4687566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latin typeface="+mn-lt"/>
                <a:cs typeface="+mn-cs"/>
              </a:rPr>
              <a:t>Alternativa Propuesta</a:t>
            </a:r>
          </a:p>
        </p:txBody>
      </p:sp>
      <p:grpSp>
        <p:nvGrpSpPr>
          <p:cNvPr id="94" name="93 Grupo"/>
          <p:cNvGrpSpPr>
            <a:grpSpLocks/>
          </p:cNvGrpSpPr>
          <p:nvPr/>
        </p:nvGrpSpPr>
        <p:grpSpPr bwMode="auto">
          <a:xfrm>
            <a:off x="5343525" y="976313"/>
            <a:ext cx="3267075" cy="4167187"/>
            <a:chOff x="5343609" y="976358"/>
            <a:chExt cx="3267241" cy="4167154"/>
          </a:xfrm>
        </p:grpSpPr>
        <p:sp>
          <p:nvSpPr>
            <p:cNvPr id="56" name="55 Rectángulo"/>
            <p:cNvSpPr/>
            <p:nvPr/>
          </p:nvSpPr>
          <p:spPr>
            <a:xfrm>
              <a:off x="5664300" y="4643454"/>
              <a:ext cx="2428998" cy="500058"/>
            </a:xfrm>
            <a:prstGeom prst="rect">
              <a:avLst/>
            </a:prstGeom>
            <a:pattFill prst="lgConfetti">
              <a:fgClr>
                <a:schemeClr val="accent2">
                  <a:lumMod val="60000"/>
                  <a:lumOff val="40000"/>
                </a:schemeClr>
              </a:fgClr>
              <a:bgClr>
                <a:schemeClr val="bg1"/>
              </a:bgClr>
            </a:pattFill>
            <a:ln w="25400" cap="flat" cmpd="sng" algn="ctr">
              <a:solidFill>
                <a:srgbClr val="FFC000"/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400" kern="0" dirty="0">
                  <a:solidFill>
                    <a:sysClr val="windowText" lastClr="000000"/>
                  </a:solidFill>
                  <a:latin typeface="+mj-lt"/>
                  <a:cs typeface="+mn-cs"/>
                </a:rPr>
                <a:t>SOPORTE</a:t>
              </a:r>
            </a:p>
          </p:txBody>
        </p:sp>
        <p:sp>
          <p:nvSpPr>
            <p:cNvPr id="57" name="53 CuadroTexto"/>
            <p:cNvSpPr txBox="1">
              <a:spLocks noChangeArrowheads="1"/>
            </p:cNvSpPr>
            <p:nvPr/>
          </p:nvSpPr>
          <p:spPr bwMode="auto">
            <a:xfrm>
              <a:off x="5643662" y="4252932"/>
              <a:ext cx="577879" cy="46195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400" b="1" kern="0" dirty="0" smtClean="0">
                  <a:solidFill>
                    <a:sysClr val="windowText" lastClr="000000"/>
                  </a:solidFill>
                  <a:latin typeface="+mj-lt"/>
                </a:rPr>
                <a:t>M</a:t>
              </a:r>
              <a:r>
                <a:rPr lang="es-AR" sz="2400" b="1" kern="0" baseline="30000" dirty="0" smtClean="0">
                  <a:solidFill>
                    <a:sysClr val="windowText" lastClr="000000"/>
                  </a:solidFill>
                  <a:latin typeface="+mj-lt"/>
                </a:rPr>
                <a:t>+</a:t>
              </a:r>
              <a:endParaRPr lang="es-AR" sz="2400" b="1" kern="0" dirty="0" smtClea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59" name="55 CuadroTexto"/>
            <p:cNvSpPr txBox="1">
              <a:spLocks noChangeArrowheads="1"/>
            </p:cNvSpPr>
            <p:nvPr/>
          </p:nvSpPr>
          <p:spPr bwMode="auto">
            <a:xfrm>
              <a:off x="7094711" y="4241819"/>
              <a:ext cx="1054154" cy="46195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400" b="1" kern="0" dirty="0" err="1" smtClean="0">
                  <a:solidFill>
                    <a:sysClr val="windowText" lastClr="000000"/>
                  </a:solidFill>
                  <a:latin typeface="+mj-lt"/>
                </a:rPr>
                <a:t>MxOy</a:t>
              </a:r>
              <a:endParaRPr lang="es-AR" sz="2400" b="1" kern="0" dirty="0" smtClean="0">
                <a:solidFill>
                  <a:sysClr val="windowText" lastClr="000000"/>
                </a:solidFill>
                <a:latin typeface="+mj-lt"/>
              </a:endParaRPr>
            </a:p>
          </p:txBody>
        </p:sp>
        <p:sp>
          <p:nvSpPr>
            <p:cNvPr id="61" name="57 CuadroTexto"/>
            <p:cNvSpPr txBox="1">
              <a:spLocks noChangeArrowheads="1"/>
            </p:cNvSpPr>
            <p:nvPr/>
          </p:nvSpPr>
          <p:spPr bwMode="auto">
            <a:xfrm>
              <a:off x="6215191" y="976358"/>
              <a:ext cx="1538365" cy="461958"/>
            </a:xfrm>
            <a:prstGeom prst="rect">
              <a:avLst/>
            </a:prstGeom>
            <a:noFill/>
            <a:ln w="22225">
              <a:solidFill>
                <a:srgbClr val="00B050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400" b="1" kern="0" dirty="0" smtClean="0">
                  <a:solidFill>
                    <a:sysClr val="windowText" lastClr="000000"/>
                  </a:solidFill>
                  <a:latin typeface="+mj-lt"/>
                </a:rPr>
                <a:t>ETAPA 2</a:t>
              </a:r>
            </a:p>
          </p:txBody>
        </p:sp>
        <p:sp>
          <p:nvSpPr>
            <p:cNvPr id="62" name="61 CuadroTexto"/>
            <p:cNvSpPr txBox="1"/>
            <p:nvPr/>
          </p:nvSpPr>
          <p:spPr>
            <a:xfrm>
              <a:off x="5343609" y="1451016"/>
              <a:ext cx="3267241" cy="43021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200" kern="0" dirty="0">
                  <a:solidFill>
                    <a:sysClr val="windowText" lastClr="000000"/>
                  </a:solidFill>
                  <a:latin typeface="+mj-lt"/>
                  <a:cs typeface="+mn-cs"/>
                </a:rPr>
                <a:t>REACCIÓN CATALÍTICA</a:t>
              </a:r>
            </a:p>
          </p:txBody>
        </p:sp>
        <p:sp>
          <p:nvSpPr>
            <p:cNvPr id="63" name="59 CuadroTexto"/>
            <p:cNvSpPr txBox="1">
              <a:spLocks noChangeArrowheads="1"/>
            </p:cNvSpPr>
            <p:nvPr/>
          </p:nvSpPr>
          <p:spPr bwMode="auto">
            <a:xfrm>
              <a:off x="5592860" y="3467125"/>
              <a:ext cx="677896" cy="46195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400" b="1" kern="0" dirty="0" smtClean="0">
                  <a:solidFill>
                    <a:sysClr val="windowText" lastClr="000000"/>
                  </a:solidFill>
                  <a:latin typeface="+mj-lt"/>
                </a:rPr>
                <a:t>HC</a:t>
              </a:r>
            </a:p>
          </p:txBody>
        </p:sp>
        <p:sp>
          <p:nvSpPr>
            <p:cNvPr id="65" name="61 CuadroTexto"/>
            <p:cNvSpPr txBox="1">
              <a:spLocks noChangeArrowheads="1"/>
            </p:cNvSpPr>
            <p:nvPr/>
          </p:nvSpPr>
          <p:spPr bwMode="auto">
            <a:xfrm>
              <a:off x="7285221" y="3500463"/>
              <a:ext cx="677896" cy="46195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400" b="1" kern="0" dirty="0" smtClean="0">
                  <a:solidFill>
                    <a:sysClr val="windowText" lastClr="000000"/>
                  </a:solidFill>
                  <a:latin typeface="+mj-lt"/>
                </a:rPr>
                <a:t>HC</a:t>
              </a:r>
            </a:p>
          </p:txBody>
        </p:sp>
        <p:cxnSp>
          <p:nvCxnSpPr>
            <p:cNvPr id="19473" name="65 Conector recto"/>
            <p:cNvCxnSpPr>
              <a:cxnSpLocks noChangeShapeType="1"/>
              <a:stCxn id="57" idx="0"/>
              <a:endCxn id="63" idx="2"/>
            </p:cNvCxnSpPr>
            <p:nvPr/>
          </p:nvCxnSpPr>
          <p:spPr bwMode="auto">
            <a:xfrm rot="16200000" flipV="1">
              <a:off x="5769998" y="4090945"/>
              <a:ext cx="324153" cy="395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9474" name="67 Conector recto"/>
            <p:cNvCxnSpPr>
              <a:cxnSpLocks noChangeShapeType="1"/>
              <a:stCxn id="65" idx="2"/>
              <a:endCxn id="59" idx="0"/>
            </p:cNvCxnSpPr>
            <p:nvPr/>
          </p:nvCxnSpPr>
          <p:spPr bwMode="auto">
            <a:xfrm rot="5400000">
              <a:off x="7482890" y="4101238"/>
              <a:ext cx="279419" cy="2109"/>
            </a:xfrm>
            <a:prstGeom prst="line">
              <a:avLst/>
            </a:prstGeom>
            <a:noFill/>
            <a:ln w="25400" algn="ctr">
              <a:solidFill>
                <a:srgbClr val="000000"/>
              </a:solidFill>
              <a:prstDash val="sysDot"/>
              <a:round/>
              <a:headEnd/>
              <a:tailEnd/>
            </a:ln>
          </p:spPr>
        </p:cxnSp>
        <p:sp>
          <p:nvSpPr>
            <p:cNvPr id="70" name="66 CuadroTexto"/>
            <p:cNvSpPr txBox="1">
              <a:spLocks noChangeArrowheads="1"/>
            </p:cNvSpPr>
            <p:nvPr/>
          </p:nvSpPr>
          <p:spPr bwMode="auto">
            <a:xfrm>
              <a:off x="6316796" y="2500346"/>
              <a:ext cx="1117657" cy="46195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400" b="1" dirty="0" smtClean="0">
                  <a:solidFill>
                    <a:srgbClr val="FF0000"/>
                  </a:solidFill>
                  <a:latin typeface="+mj-lt"/>
                </a:rPr>
                <a:t>NO(g)</a:t>
              </a:r>
              <a:endParaRPr lang="es-AR" sz="2400" b="1" dirty="0">
                <a:solidFill>
                  <a:srgbClr val="FF0000"/>
                </a:solidFill>
                <a:latin typeface="+mj-lt"/>
              </a:endParaRPr>
            </a:p>
          </p:txBody>
        </p:sp>
        <p:grpSp>
          <p:nvGrpSpPr>
            <p:cNvPr id="19476" name="74 Grupo"/>
            <p:cNvGrpSpPr>
              <a:grpSpLocks/>
            </p:cNvGrpSpPr>
            <p:nvPr/>
          </p:nvGrpSpPr>
          <p:grpSpPr bwMode="auto">
            <a:xfrm>
              <a:off x="6522577" y="3467401"/>
              <a:ext cx="713657" cy="1161117"/>
              <a:chOff x="6179625" y="3467401"/>
              <a:chExt cx="713657" cy="1161117"/>
            </a:xfrm>
          </p:grpSpPr>
          <p:sp>
            <p:nvSpPr>
              <p:cNvPr id="51" name="59 CuadroTexto"/>
              <p:cNvSpPr txBox="1">
                <a:spLocks noChangeArrowheads="1"/>
              </p:cNvSpPr>
              <p:nvPr/>
            </p:nvSpPr>
            <p:spPr bwMode="auto">
              <a:xfrm>
                <a:off x="6180230" y="3467125"/>
                <a:ext cx="712823" cy="461959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s-AR" sz="2400" b="1" kern="0" dirty="0" smtClean="0">
                    <a:solidFill>
                      <a:sysClr val="windowText" lastClr="000000"/>
                    </a:solidFill>
                    <a:latin typeface="+mj-lt"/>
                  </a:rPr>
                  <a:t>NO</a:t>
                </a:r>
              </a:p>
            </p:txBody>
          </p:sp>
          <p:cxnSp>
            <p:nvCxnSpPr>
              <p:cNvPr id="19481" name="72 Conector recto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6144435" y="4264909"/>
                <a:ext cx="720000" cy="7218"/>
              </a:xfrm>
              <a:prstGeom prst="line">
                <a:avLst/>
              </a:prstGeom>
              <a:noFill/>
              <a:ln w="25400" algn="ctr">
                <a:solidFill>
                  <a:srgbClr val="000000"/>
                </a:solidFill>
                <a:round/>
                <a:headEnd/>
                <a:tailEnd/>
              </a:ln>
            </p:spPr>
          </p:cxnSp>
        </p:grpSp>
        <p:sp>
          <p:nvSpPr>
            <p:cNvPr id="76" name="66 CuadroTexto"/>
            <p:cNvSpPr txBox="1">
              <a:spLocks noChangeArrowheads="1"/>
            </p:cNvSpPr>
            <p:nvPr/>
          </p:nvSpPr>
          <p:spPr bwMode="auto">
            <a:xfrm>
              <a:off x="5388061" y="2500346"/>
              <a:ext cx="1082730" cy="461958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400" b="1" dirty="0" smtClean="0">
                  <a:solidFill>
                    <a:srgbClr val="FF0000"/>
                  </a:solidFill>
                  <a:latin typeface="+mj-lt"/>
                </a:rPr>
                <a:t>HC(g)</a:t>
              </a:r>
              <a:endParaRPr lang="es-AR" sz="2400" b="1" dirty="0">
                <a:solidFill>
                  <a:srgbClr val="FF0000"/>
                </a:solidFill>
                <a:latin typeface="+mj-lt"/>
              </a:endParaRPr>
            </a:p>
          </p:txBody>
        </p:sp>
        <p:cxnSp>
          <p:nvCxnSpPr>
            <p:cNvPr id="78" name="77 Conector recto"/>
            <p:cNvCxnSpPr>
              <a:stCxn id="63" idx="0"/>
              <a:endCxn id="76" idx="2"/>
            </p:cNvCxnSpPr>
            <p:nvPr/>
          </p:nvCxnSpPr>
          <p:spPr>
            <a:xfrm rot="16200000" flipV="1">
              <a:off x="5678604" y="3213127"/>
              <a:ext cx="504821" cy="3175"/>
            </a:xfrm>
            <a:prstGeom prst="line">
              <a:avLst/>
            </a:prstGeom>
            <a:ln w="254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86 Conector recto"/>
            <p:cNvCxnSpPr>
              <a:stCxn id="51" idx="0"/>
              <a:endCxn id="70" idx="2"/>
            </p:cNvCxnSpPr>
            <p:nvPr/>
          </p:nvCxnSpPr>
          <p:spPr>
            <a:xfrm rot="16200000" flipV="1">
              <a:off x="6624802" y="3213127"/>
              <a:ext cx="504821" cy="3175"/>
            </a:xfrm>
            <a:prstGeom prst="line">
              <a:avLst/>
            </a:prstGeom>
            <a:ln w="25400"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5" name="94 Grupo"/>
          <p:cNvGrpSpPr>
            <a:grpSpLocks/>
          </p:cNvGrpSpPr>
          <p:nvPr/>
        </p:nvGrpSpPr>
        <p:grpSpPr bwMode="auto">
          <a:xfrm>
            <a:off x="7434263" y="2500313"/>
            <a:ext cx="1339850" cy="461962"/>
            <a:chOff x="7434468" y="2500306"/>
            <a:chExt cx="1339036" cy="461665"/>
          </a:xfrm>
        </p:grpSpPr>
        <p:sp>
          <p:nvSpPr>
            <p:cNvPr id="82" name="77 CuadroTexto"/>
            <p:cNvSpPr txBox="1">
              <a:spLocks noChangeArrowheads="1"/>
            </p:cNvSpPr>
            <p:nvPr/>
          </p:nvSpPr>
          <p:spPr bwMode="auto">
            <a:xfrm>
              <a:off x="8215043" y="2500306"/>
              <a:ext cx="558461" cy="461665"/>
            </a:xfrm>
            <a:prstGeom prst="rect">
              <a:avLst/>
            </a:prstGeom>
            <a:noFill/>
            <a:ln w="19050">
              <a:solidFill>
                <a:srgbClr val="00B050"/>
              </a:solidFill>
              <a:miter lim="800000"/>
              <a:headEnd/>
              <a:tailEnd/>
            </a:ln>
            <a:extLst/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400" b="1" dirty="0">
                  <a:solidFill>
                    <a:srgbClr val="00B050"/>
                  </a:solidFill>
                  <a:latin typeface="+mj-lt"/>
                </a:rPr>
                <a:t>N</a:t>
              </a:r>
              <a:r>
                <a:rPr lang="es-AR" sz="2400" b="1" baseline="-25000" dirty="0">
                  <a:solidFill>
                    <a:srgbClr val="00B050"/>
                  </a:solidFill>
                  <a:latin typeface="+mj-lt"/>
                </a:rPr>
                <a:t>2</a:t>
              </a:r>
            </a:p>
          </p:txBody>
        </p:sp>
        <p:cxnSp>
          <p:nvCxnSpPr>
            <p:cNvPr id="89" name="88 Conector recto de flecha"/>
            <p:cNvCxnSpPr>
              <a:stCxn id="70" idx="3"/>
              <a:endCxn id="82" idx="1"/>
            </p:cNvCxnSpPr>
            <p:nvPr/>
          </p:nvCxnSpPr>
          <p:spPr>
            <a:xfrm>
              <a:off x="7434468" y="2731932"/>
              <a:ext cx="780575" cy="1586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16 CuadroTexto"/>
          <p:cNvSpPr txBox="1">
            <a:spLocks noChangeArrowheads="1"/>
          </p:cNvSpPr>
          <p:nvPr/>
        </p:nvSpPr>
        <p:spPr bwMode="auto">
          <a:xfrm>
            <a:off x="1071563" y="5357813"/>
            <a:ext cx="1003300" cy="461962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b="1" dirty="0">
                <a:solidFill>
                  <a:srgbClr val="0000FF"/>
                </a:solidFill>
                <a:latin typeface="+mj-lt"/>
              </a:rPr>
              <a:t>T(°C)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34 Rectángulo redondeado"/>
          <p:cNvSpPr/>
          <p:nvPr/>
        </p:nvSpPr>
        <p:spPr>
          <a:xfrm>
            <a:off x="2511425" y="5535613"/>
            <a:ext cx="571500" cy="441325"/>
          </a:xfrm>
          <a:prstGeom prst="roundRect">
            <a:avLst/>
          </a:prstGeom>
          <a:solidFill>
            <a:srgbClr val="FFC000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dirty="0"/>
              <a:t> </a:t>
            </a:r>
          </a:p>
        </p:txBody>
      </p:sp>
      <p:grpSp>
        <p:nvGrpSpPr>
          <p:cNvPr id="33" name="32 Grupo"/>
          <p:cNvGrpSpPr>
            <a:grpSpLocks/>
          </p:cNvGrpSpPr>
          <p:nvPr/>
        </p:nvGrpSpPr>
        <p:grpSpPr bwMode="auto">
          <a:xfrm>
            <a:off x="1619250" y="5013325"/>
            <a:ext cx="2519363" cy="1322388"/>
            <a:chOff x="1601946" y="4857760"/>
            <a:chExt cx="2519672" cy="1321544"/>
          </a:xfrm>
        </p:grpSpPr>
        <p:sp>
          <p:nvSpPr>
            <p:cNvPr id="20493" name="27 CuadroTexto"/>
            <p:cNvSpPr txBox="1">
              <a:spLocks noChangeArrowheads="1"/>
            </p:cNvSpPr>
            <p:nvPr/>
          </p:nvSpPr>
          <p:spPr bwMode="auto">
            <a:xfrm>
              <a:off x="1601946" y="5357504"/>
              <a:ext cx="2519672" cy="82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400">
                  <a:latin typeface="Gill Sans MT" pitchFamily="34" charset="0"/>
                </a:rPr>
                <a:t>Cu, Fe, Co, Pt,</a:t>
              </a:r>
            </a:p>
            <a:p>
              <a:r>
                <a:rPr lang="es-AR" sz="2400">
                  <a:latin typeface="Gill Sans MT" pitchFamily="34" charset="0"/>
                </a:rPr>
                <a:t>In, Pd, entre otros.</a:t>
              </a: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1643226" y="4857760"/>
              <a:ext cx="1379707" cy="48863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600" b="1" dirty="0">
                  <a:solidFill>
                    <a:srgbClr val="006600"/>
                  </a:solidFill>
                  <a:latin typeface="+mn-lt"/>
                  <a:cs typeface="+mn-cs"/>
                </a:rPr>
                <a:t>Metales</a:t>
              </a:r>
            </a:p>
          </p:txBody>
        </p:sp>
      </p:grpSp>
      <p:grpSp>
        <p:nvGrpSpPr>
          <p:cNvPr id="17" name="16 Grupo"/>
          <p:cNvGrpSpPr>
            <a:grpSpLocks/>
          </p:cNvGrpSpPr>
          <p:nvPr/>
        </p:nvGrpSpPr>
        <p:grpSpPr bwMode="auto">
          <a:xfrm>
            <a:off x="1763713" y="3573463"/>
            <a:ext cx="7078662" cy="488950"/>
            <a:chOff x="2065906" y="2564904"/>
            <a:chExt cx="7079245" cy="489266"/>
          </a:xfrm>
        </p:grpSpPr>
        <p:sp>
          <p:nvSpPr>
            <p:cNvPr id="20491" name="11 CuadroTexto"/>
            <p:cNvSpPr txBox="1">
              <a:spLocks noChangeArrowheads="1"/>
            </p:cNvSpPr>
            <p:nvPr/>
          </p:nvSpPr>
          <p:spPr bwMode="auto">
            <a:xfrm>
              <a:off x="2065906" y="2564904"/>
              <a:ext cx="3634087" cy="457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400" b="1">
                  <a:latin typeface="Gill Sans MT" pitchFamily="34" charset="0"/>
                </a:rPr>
                <a:t>HC + O</a:t>
              </a:r>
              <a:r>
                <a:rPr lang="es-AR" sz="2400" b="1" baseline="-25000">
                  <a:latin typeface="Gill Sans MT" pitchFamily="34" charset="0"/>
                </a:rPr>
                <a:t>2</a:t>
              </a:r>
              <a:r>
                <a:rPr lang="es-AR" sz="2400" b="1">
                  <a:latin typeface="Gill Sans MT" pitchFamily="34" charset="0"/>
                </a:rPr>
                <a:t>  →  CO</a:t>
              </a:r>
              <a:r>
                <a:rPr lang="es-AR" sz="2400" b="1" baseline="-25000">
                  <a:latin typeface="Gill Sans MT" pitchFamily="34" charset="0"/>
                </a:rPr>
                <a:t>2</a:t>
              </a:r>
              <a:r>
                <a:rPr lang="es-AR" sz="2400" b="1">
                  <a:latin typeface="Gill Sans MT" pitchFamily="34" charset="0"/>
                </a:rPr>
                <a:t> + H</a:t>
              </a:r>
              <a:r>
                <a:rPr lang="es-AR" sz="2400" b="1" baseline="-25000">
                  <a:latin typeface="Gill Sans MT" pitchFamily="34" charset="0"/>
                </a:rPr>
                <a:t>2</a:t>
              </a:r>
              <a:r>
                <a:rPr lang="es-AR" sz="2400" b="1">
                  <a:latin typeface="Gill Sans MT" pitchFamily="34" charset="0"/>
                </a:rPr>
                <a:t>O</a:t>
              </a:r>
            </a:p>
          </p:txBody>
        </p:sp>
        <p:sp>
          <p:nvSpPr>
            <p:cNvPr id="20492" name="12 CuadroTexto"/>
            <p:cNvSpPr txBox="1">
              <a:spLocks noChangeArrowheads="1"/>
            </p:cNvSpPr>
            <p:nvPr/>
          </p:nvSpPr>
          <p:spPr bwMode="auto">
            <a:xfrm>
              <a:off x="6517622" y="2564904"/>
              <a:ext cx="2627529" cy="48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600">
                  <a:solidFill>
                    <a:srgbClr val="0000FF"/>
                  </a:solidFill>
                  <a:latin typeface="Gill Sans MT" pitchFamily="34" charset="0"/>
                </a:rPr>
                <a:t>Oxidación del HC</a:t>
              </a:r>
            </a:p>
          </p:txBody>
        </p:sp>
      </p:grpSp>
      <p:grpSp>
        <p:nvGrpSpPr>
          <p:cNvPr id="18" name="17 Grupo"/>
          <p:cNvGrpSpPr>
            <a:grpSpLocks/>
          </p:cNvGrpSpPr>
          <p:nvPr/>
        </p:nvGrpSpPr>
        <p:grpSpPr bwMode="auto">
          <a:xfrm>
            <a:off x="1547813" y="2349500"/>
            <a:ext cx="7366000" cy="488950"/>
            <a:chOff x="1976067" y="3333980"/>
            <a:chExt cx="7366058" cy="489266"/>
          </a:xfrm>
        </p:grpSpPr>
        <p:sp>
          <p:nvSpPr>
            <p:cNvPr id="20489" name="24 CuadroTexto"/>
            <p:cNvSpPr txBox="1">
              <a:spLocks noChangeArrowheads="1"/>
            </p:cNvSpPr>
            <p:nvPr/>
          </p:nvSpPr>
          <p:spPr bwMode="auto">
            <a:xfrm>
              <a:off x="1976067" y="3333980"/>
              <a:ext cx="4494248" cy="4574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400" b="1">
                  <a:latin typeface="Gill Sans MT" pitchFamily="34" charset="0"/>
                </a:rPr>
                <a:t>HC + NO  →  CO</a:t>
              </a:r>
              <a:r>
                <a:rPr lang="es-AR" sz="2400" b="1" baseline="-25000">
                  <a:latin typeface="Gill Sans MT" pitchFamily="34" charset="0"/>
                </a:rPr>
                <a:t>2</a:t>
              </a:r>
              <a:r>
                <a:rPr lang="es-AR" sz="2400" b="1">
                  <a:latin typeface="Gill Sans MT" pitchFamily="34" charset="0"/>
                </a:rPr>
                <a:t> + H</a:t>
              </a:r>
              <a:r>
                <a:rPr lang="es-AR" sz="2400" b="1" baseline="-25000">
                  <a:latin typeface="Gill Sans MT" pitchFamily="34" charset="0"/>
                </a:rPr>
                <a:t>2</a:t>
              </a:r>
              <a:r>
                <a:rPr lang="es-AR" sz="2400" b="1">
                  <a:latin typeface="Gill Sans MT" pitchFamily="34" charset="0"/>
                </a:rPr>
                <a:t>O + N</a:t>
              </a:r>
              <a:r>
                <a:rPr lang="es-AR" sz="2400" b="1" baseline="-25000">
                  <a:latin typeface="Gill Sans MT" pitchFamily="34" charset="0"/>
                </a:rPr>
                <a:t>2</a:t>
              </a:r>
            </a:p>
          </p:txBody>
        </p:sp>
        <p:sp>
          <p:nvSpPr>
            <p:cNvPr id="20490" name="25 CuadroTexto"/>
            <p:cNvSpPr txBox="1">
              <a:spLocks noChangeArrowheads="1"/>
            </p:cNvSpPr>
            <p:nvPr/>
          </p:nvSpPr>
          <p:spPr bwMode="auto">
            <a:xfrm>
              <a:off x="6643354" y="3333980"/>
              <a:ext cx="2698771" cy="48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600">
                  <a:solidFill>
                    <a:srgbClr val="0000FF"/>
                  </a:solidFill>
                  <a:latin typeface="Gill Sans MT" pitchFamily="34" charset="0"/>
                </a:rPr>
                <a:t>Reducción del NO</a:t>
              </a:r>
            </a:p>
          </p:txBody>
        </p:sp>
      </p:grpSp>
      <p:sp>
        <p:nvSpPr>
          <p:cNvPr id="7" name="6 CuadroTexto"/>
          <p:cNvSpPr txBox="1"/>
          <p:nvPr/>
        </p:nvSpPr>
        <p:spPr>
          <a:xfrm>
            <a:off x="1187450" y="549275"/>
            <a:ext cx="7670800" cy="12128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5400">
            <a:solidFill>
              <a:srgbClr val="009900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1200"/>
              </a:spcBef>
              <a:spcAft>
                <a:spcPts val="0"/>
              </a:spcAft>
              <a:defRPr/>
            </a:pPr>
            <a:r>
              <a:rPr lang="es-AR" sz="2400" b="1" cap="small" dirty="0">
                <a:latin typeface="+mn-lt"/>
                <a:cs typeface="+mn-cs"/>
              </a:rPr>
              <a:t>Reducción Catalítica Selectiva de NOx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400" b="1" cap="small" dirty="0">
                <a:latin typeface="+mn-lt"/>
                <a:cs typeface="+mn-cs"/>
              </a:rPr>
              <a:t>en exceso de O</a:t>
            </a:r>
            <a:r>
              <a:rPr lang="es-AR" sz="2400" b="1" cap="small" baseline="-25000" dirty="0">
                <a:latin typeface="+mn-lt"/>
                <a:cs typeface="+mn-cs"/>
              </a:rPr>
              <a:t>2</a:t>
            </a:r>
            <a:r>
              <a:rPr lang="es-AR" sz="2400" b="1" cap="small" dirty="0">
                <a:latin typeface="+mn-lt"/>
                <a:cs typeface="+mn-cs"/>
              </a:rPr>
              <a:t> con hidrocarburos</a:t>
            </a:r>
          </a:p>
          <a:p>
            <a:pPr algn="ctr" fontAlgn="auto">
              <a:spcBef>
                <a:spcPts val="0"/>
              </a:spcBef>
              <a:spcAft>
                <a:spcPts val="3000"/>
              </a:spcAft>
              <a:defRPr/>
            </a:pPr>
            <a:r>
              <a:rPr lang="es-AR" sz="2400" b="1" cap="small" dirty="0">
                <a:latin typeface="+mn-lt"/>
                <a:cs typeface="+mn-cs"/>
              </a:rPr>
              <a:t>(RCS-NOx)</a:t>
            </a:r>
          </a:p>
        </p:txBody>
      </p:sp>
      <p:grpSp>
        <p:nvGrpSpPr>
          <p:cNvPr id="34" name="33 Grupo"/>
          <p:cNvGrpSpPr>
            <a:grpSpLocks/>
          </p:cNvGrpSpPr>
          <p:nvPr/>
        </p:nvGrpSpPr>
        <p:grpSpPr bwMode="auto">
          <a:xfrm>
            <a:off x="4908550" y="5016500"/>
            <a:ext cx="3973513" cy="1331913"/>
            <a:chOff x="4558195" y="4857760"/>
            <a:chExt cx="3973524" cy="1331063"/>
          </a:xfrm>
        </p:grpSpPr>
        <p:sp>
          <p:nvSpPr>
            <p:cNvPr id="29" name="28 CuadroTexto"/>
            <p:cNvSpPr txBox="1"/>
            <p:nvPr/>
          </p:nvSpPr>
          <p:spPr>
            <a:xfrm>
              <a:off x="4583595" y="4857760"/>
              <a:ext cx="1595442" cy="49181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AR" sz="2600" b="1" dirty="0">
                  <a:solidFill>
                    <a:srgbClr val="006600"/>
                  </a:solidFill>
                  <a:latin typeface="+mn-lt"/>
                  <a:cs typeface="+mn-cs"/>
                </a:rPr>
                <a:t>Soportes</a:t>
              </a:r>
            </a:p>
          </p:txBody>
        </p:sp>
        <p:sp>
          <p:nvSpPr>
            <p:cNvPr id="20488" name="31 CuadroTexto"/>
            <p:cNvSpPr txBox="1">
              <a:spLocks noChangeArrowheads="1"/>
            </p:cNvSpPr>
            <p:nvPr/>
          </p:nvSpPr>
          <p:spPr bwMode="auto">
            <a:xfrm>
              <a:off x="4558195" y="5357826"/>
              <a:ext cx="3973524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400">
                  <a:latin typeface="Gill Sans MT" pitchFamily="34" charset="0"/>
                </a:rPr>
                <a:t>Zeolitas (MOR, FER, ZSM-5, Y)</a:t>
              </a:r>
            </a:p>
            <a:p>
              <a:r>
                <a:rPr lang="es-AR" sz="2400">
                  <a:latin typeface="Gill Sans MT" pitchFamily="34" charset="0"/>
                </a:rPr>
                <a:t>Al</a:t>
              </a:r>
              <a:r>
                <a:rPr lang="es-AR" sz="2400" baseline="-25000">
                  <a:latin typeface="Gill Sans MT" pitchFamily="34" charset="0"/>
                </a:rPr>
                <a:t>2</a:t>
              </a:r>
              <a:r>
                <a:rPr lang="es-AR" sz="2400">
                  <a:latin typeface="Gill Sans MT" pitchFamily="34" charset="0"/>
                </a:rPr>
                <a:t>O</a:t>
              </a:r>
              <a:r>
                <a:rPr lang="es-AR" sz="2400" baseline="-25000">
                  <a:latin typeface="Gill Sans MT" pitchFamily="34" charset="0"/>
                </a:rPr>
                <a:t>3</a:t>
              </a:r>
              <a:r>
                <a:rPr lang="es-AR" sz="2400">
                  <a:latin typeface="Gill Sans MT" pitchFamily="34" charset="0"/>
                </a:rPr>
                <a:t>, SBA-15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28750" y="873125"/>
            <a:ext cx="7572375" cy="762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just">
              <a:defRPr/>
            </a:pPr>
            <a:r>
              <a:rPr lang="es-AR" sz="2200">
                <a:latin typeface="Gill Sans MT" pitchFamily="34" charset="0"/>
              </a:rPr>
              <a:t>Diseñar sistemas que combinen el proceso de adsorción y retención de hidrocarburos con la RCS de NOx.</a:t>
            </a:r>
          </a:p>
        </p:txBody>
      </p:sp>
      <p:sp>
        <p:nvSpPr>
          <p:cNvPr id="58" name="57 CuadroTexto"/>
          <p:cNvSpPr txBox="1">
            <a:spLocks noChangeArrowheads="1"/>
          </p:cNvSpPr>
          <p:nvPr/>
        </p:nvSpPr>
        <p:spPr bwMode="auto">
          <a:xfrm>
            <a:off x="1000125" y="1857375"/>
            <a:ext cx="3203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s-AR" sz="2400" b="1">
                <a:solidFill>
                  <a:srgbClr val="0000FF"/>
                </a:solidFill>
                <a:latin typeface="Gill Sans MT" pitchFamily="34" charset="0"/>
              </a:rPr>
              <a:t>Objetivos Específicos</a:t>
            </a:r>
          </a:p>
        </p:txBody>
      </p:sp>
      <p:grpSp>
        <p:nvGrpSpPr>
          <p:cNvPr id="29" name="28 Grupo"/>
          <p:cNvGrpSpPr>
            <a:grpSpLocks/>
          </p:cNvGrpSpPr>
          <p:nvPr/>
        </p:nvGrpSpPr>
        <p:grpSpPr bwMode="auto">
          <a:xfrm>
            <a:off x="1116013" y="2349500"/>
            <a:ext cx="7821612" cy="1006475"/>
            <a:chOff x="1214414" y="2636912"/>
            <a:chExt cx="7822083" cy="1006280"/>
          </a:xfrm>
        </p:grpSpPr>
        <p:grpSp>
          <p:nvGrpSpPr>
            <p:cNvPr id="21524" name="5 Grupo"/>
            <p:cNvGrpSpPr>
              <a:grpSpLocks/>
            </p:cNvGrpSpPr>
            <p:nvPr/>
          </p:nvGrpSpPr>
          <p:grpSpPr bwMode="auto">
            <a:xfrm>
              <a:off x="1300144" y="2636912"/>
              <a:ext cx="7736353" cy="1006280"/>
              <a:chOff x="1300144" y="2636912"/>
              <a:chExt cx="7736353" cy="1006280"/>
            </a:xfrm>
          </p:grpSpPr>
          <p:sp>
            <p:nvSpPr>
              <p:cNvPr id="21526" name="3 CuadroTexto"/>
              <p:cNvSpPr txBox="1">
                <a:spLocks noChangeArrowheads="1"/>
              </p:cNvSpPr>
              <p:nvPr/>
            </p:nvSpPr>
            <p:spPr bwMode="auto">
              <a:xfrm>
                <a:off x="1393812" y="2636912"/>
                <a:ext cx="7642685" cy="10062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/>
                <a:r>
                  <a:rPr lang="es-AR" sz="2000">
                    <a:latin typeface="Gill Sans MT" pitchFamily="34" charset="0"/>
                  </a:rPr>
                  <a:t>Estudiar materiales basados en zeolitas modificadas con diferentes cationes de compensación:  metales alcalinos Na</a:t>
                </a:r>
                <a:r>
                  <a:rPr lang="es-AR" sz="2000" baseline="30000">
                    <a:latin typeface="Gill Sans MT" pitchFamily="34" charset="0"/>
                  </a:rPr>
                  <a:t>+</a:t>
                </a:r>
                <a:r>
                  <a:rPr lang="es-AR" sz="2000">
                    <a:latin typeface="Gill Sans MT" pitchFamily="34" charset="0"/>
                  </a:rPr>
                  <a:t>y Cs</a:t>
                </a:r>
                <a:r>
                  <a:rPr lang="es-AR" sz="2000" baseline="30000">
                    <a:latin typeface="Gill Sans MT" pitchFamily="34" charset="0"/>
                  </a:rPr>
                  <a:t>+</a:t>
                </a:r>
                <a:endParaRPr lang="es-AR" sz="2000">
                  <a:latin typeface="Gill Sans MT" pitchFamily="34" charset="0"/>
                </a:endParaRPr>
              </a:p>
              <a:p>
                <a:pPr algn="just"/>
                <a:r>
                  <a:rPr lang="es-AR" sz="2000">
                    <a:latin typeface="Gill Sans MT" pitchFamily="34" charset="0"/>
                  </a:rPr>
                  <a:t>			  metales Co</a:t>
                </a:r>
                <a:r>
                  <a:rPr lang="es-AR" sz="2000" baseline="30000">
                    <a:latin typeface="Gill Sans MT" pitchFamily="34" charset="0"/>
                  </a:rPr>
                  <a:t>2+</a:t>
                </a:r>
                <a:r>
                  <a:rPr lang="es-AR" sz="2000">
                    <a:latin typeface="Gill Sans MT" pitchFamily="34" charset="0"/>
                  </a:rPr>
                  <a:t> y Ag</a:t>
                </a:r>
                <a:r>
                  <a:rPr lang="es-AR" sz="2000" baseline="30000">
                    <a:latin typeface="Gill Sans MT" pitchFamily="34" charset="0"/>
                  </a:rPr>
                  <a:t>+</a:t>
                </a:r>
              </a:p>
            </p:txBody>
          </p:sp>
          <p:sp>
            <p:nvSpPr>
              <p:cNvPr id="5" name="4 Elipse"/>
              <p:cNvSpPr/>
              <p:nvPr/>
            </p:nvSpPr>
            <p:spPr>
              <a:xfrm>
                <a:off x="1300144" y="2928955"/>
                <a:ext cx="144471" cy="14443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AR"/>
              </a:p>
            </p:txBody>
          </p:sp>
        </p:grpSp>
        <p:sp>
          <p:nvSpPr>
            <p:cNvPr id="23" name="22 Elipse"/>
            <p:cNvSpPr/>
            <p:nvPr/>
          </p:nvSpPr>
          <p:spPr>
            <a:xfrm>
              <a:off x="1214414" y="2857532"/>
              <a:ext cx="71441" cy="71423"/>
            </a:xfrm>
            <a:prstGeom prst="ellipse">
              <a:avLst/>
            </a:pr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  <p:grpSp>
        <p:nvGrpSpPr>
          <p:cNvPr id="31" name="30 Grupo"/>
          <p:cNvGrpSpPr>
            <a:grpSpLocks/>
          </p:cNvGrpSpPr>
          <p:nvPr/>
        </p:nvGrpSpPr>
        <p:grpSpPr bwMode="auto">
          <a:xfrm>
            <a:off x="1042988" y="3590925"/>
            <a:ext cx="7821612" cy="701675"/>
            <a:chOff x="1214414" y="4020162"/>
            <a:chExt cx="7822082" cy="701537"/>
          </a:xfrm>
        </p:grpSpPr>
        <p:grpSp>
          <p:nvGrpSpPr>
            <p:cNvPr id="21520" name="7 Grupo"/>
            <p:cNvGrpSpPr>
              <a:grpSpLocks/>
            </p:cNvGrpSpPr>
            <p:nvPr/>
          </p:nvGrpSpPr>
          <p:grpSpPr bwMode="auto">
            <a:xfrm>
              <a:off x="1304906" y="4020162"/>
              <a:ext cx="7731590" cy="701537"/>
              <a:chOff x="1304906" y="4020162"/>
              <a:chExt cx="7731590" cy="701537"/>
            </a:xfrm>
          </p:grpSpPr>
          <p:sp>
            <p:nvSpPr>
              <p:cNvPr id="21522" name="66 CuadroTexto"/>
              <p:cNvSpPr txBox="1">
                <a:spLocks noChangeArrowheads="1"/>
              </p:cNvSpPr>
              <p:nvPr/>
            </p:nvSpPr>
            <p:spPr bwMode="auto">
              <a:xfrm>
                <a:off x="1391117" y="4020162"/>
                <a:ext cx="7645379" cy="7015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/>
                <a:r>
                  <a:rPr lang="es-AR" sz="2000">
                    <a:latin typeface="Gill Sans MT" pitchFamily="34" charset="0"/>
                  </a:rPr>
                  <a:t>Evaluar la capacidad de adsorción y retención de HCs, empleando butano o tolueno.</a:t>
                </a:r>
              </a:p>
            </p:txBody>
          </p:sp>
          <p:sp>
            <p:nvSpPr>
              <p:cNvPr id="84" name="83 Elipse"/>
              <p:cNvSpPr/>
              <p:nvPr/>
            </p:nvSpPr>
            <p:spPr>
              <a:xfrm>
                <a:off x="1304906" y="4334425"/>
                <a:ext cx="144472" cy="14443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AR"/>
              </a:p>
            </p:txBody>
          </p:sp>
        </p:grpSp>
        <p:sp>
          <p:nvSpPr>
            <p:cNvPr id="25" name="24 Elipse"/>
            <p:cNvSpPr/>
            <p:nvPr/>
          </p:nvSpPr>
          <p:spPr>
            <a:xfrm>
              <a:off x="1214414" y="4232845"/>
              <a:ext cx="71441" cy="71424"/>
            </a:xfrm>
            <a:prstGeom prst="ellipse">
              <a:avLst/>
            </a:pr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  <p:grpSp>
        <p:nvGrpSpPr>
          <p:cNvPr id="32" name="31 Grupo"/>
          <p:cNvGrpSpPr>
            <a:grpSpLocks/>
          </p:cNvGrpSpPr>
          <p:nvPr/>
        </p:nvGrpSpPr>
        <p:grpSpPr bwMode="auto">
          <a:xfrm>
            <a:off x="1042988" y="5373688"/>
            <a:ext cx="7966075" cy="444500"/>
            <a:chOff x="1214414" y="4711787"/>
            <a:chExt cx="7822082" cy="444413"/>
          </a:xfrm>
        </p:grpSpPr>
        <p:grpSp>
          <p:nvGrpSpPr>
            <p:cNvPr id="21516" name="8 Grupo"/>
            <p:cNvGrpSpPr>
              <a:grpSpLocks/>
            </p:cNvGrpSpPr>
            <p:nvPr/>
          </p:nvGrpSpPr>
          <p:grpSpPr bwMode="auto">
            <a:xfrm>
              <a:off x="1309670" y="4711787"/>
              <a:ext cx="7726826" cy="444413"/>
              <a:chOff x="1309670" y="4711787"/>
              <a:chExt cx="7726826" cy="444413"/>
            </a:xfrm>
          </p:grpSpPr>
          <p:sp>
            <p:nvSpPr>
              <p:cNvPr id="21518" name="73 CuadroTexto"/>
              <p:cNvSpPr txBox="1">
                <a:spLocks noChangeArrowheads="1"/>
              </p:cNvSpPr>
              <p:nvPr/>
            </p:nvSpPr>
            <p:spPr bwMode="auto">
              <a:xfrm>
                <a:off x="1390726" y="4711787"/>
                <a:ext cx="7645770" cy="3967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/>
                <a:r>
                  <a:rPr lang="es-AR" sz="2000">
                    <a:latin typeface="Gill Sans MT" pitchFamily="34" charset="0"/>
                  </a:rPr>
                  <a:t>Evaluar la actividad catalítica en la RCS-NOx, de los mejores adsorbentes</a:t>
                </a:r>
              </a:p>
            </p:txBody>
          </p:sp>
          <p:sp>
            <p:nvSpPr>
              <p:cNvPr id="85" name="84 Elipse"/>
              <p:cNvSpPr/>
              <p:nvPr/>
            </p:nvSpPr>
            <p:spPr>
              <a:xfrm>
                <a:off x="1309500" y="5011765"/>
                <a:ext cx="144969" cy="144435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AR"/>
              </a:p>
            </p:txBody>
          </p:sp>
        </p:grpSp>
        <p:sp>
          <p:nvSpPr>
            <p:cNvPr id="26" name="25 Elipse"/>
            <p:cNvSpPr/>
            <p:nvPr/>
          </p:nvSpPr>
          <p:spPr>
            <a:xfrm>
              <a:off x="1214414" y="4916534"/>
              <a:ext cx="71705" cy="71424"/>
            </a:xfrm>
            <a:prstGeom prst="ellipse">
              <a:avLst/>
            </a:pr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  <p:sp>
        <p:nvSpPr>
          <p:cNvPr id="35" name="34 Rectángulo"/>
          <p:cNvSpPr/>
          <p:nvPr/>
        </p:nvSpPr>
        <p:spPr>
          <a:xfrm>
            <a:off x="979503" y="-47380"/>
            <a:ext cx="3806811" cy="707886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latin typeface="+mn-lt"/>
                <a:cs typeface="+mn-cs"/>
              </a:rPr>
              <a:t>Objetivo General</a:t>
            </a:r>
          </a:p>
        </p:txBody>
      </p:sp>
      <p:grpSp>
        <p:nvGrpSpPr>
          <p:cNvPr id="28" name="27 Grupo"/>
          <p:cNvGrpSpPr>
            <a:grpSpLocks/>
          </p:cNvGrpSpPr>
          <p:nvPr/>
        </p:nvGrpSpPr>
        <p:grpSpPr bwMode="auto">
          <a:xfrm>
            <a:off x="1116013" y="4529138"/>
            <a:ext cx="7920037" cy="396875"/>
            <a:chOff x="1214414" y="4115412"/>
            <a:chExt cx="7822082" cy="396935"/>
          </a:xfrm>
        </p:grpSpPr>
        <p:grpSp>
          <p:nvGrpSpPr>
            <p:cNvPr id="21512" name="7 Grupo"/>
            <p:cNvGrpSpPr>
              <a:grpSpLocks/>
            </p:cNvGrpSpPr>
            <p:nvPr/>
          </p:nvGrpSpPr>
          <p:grpSpPr bwMode="auto">
            <a:xfrm>
              <a:off x="1304906" y="4115412"/>
              <a:ext cx="7731590" cy="396935"/>
              <a:chOff x="1304906" y="4115412"/>
              <a:chExt cx="7731590" cy="396935"/>
            </a:xfrm>
          </p:grpSpPr>
          <p:sp>
            <p:nvSpPr>
              <p:cNvPr id="21514" name="35 CuadroTexto"/>
              <p:cNvSpPr txBox="1">
                <a:spLocks noChangeArrowheads="1"/>
              </p:cNvSpPr>
              <p:nvPr/>
            </p:nvSpPr>
            <p:spPr bwMode="auto">
              <a:xfrm>
                <a:off x="1391144" y="4115412"/>
                <a:ext cx="7645352" cy="39693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/>
                <a:r>
                  <a:rPr lang="es-AR" sz="2000">
                    <a:latin typeface="Gill Sans MT" pitchFamily="34" charset="0"/>
                  </a:rPr>
                  <a:t>Caracterizar las propiedades fisicoquímicas de los materiales adsorbentes</a:t>
                </a:r>
              </a:p>
            </p:txBody>
          </p:sp>
          <p:sp>
            <p:nvSpPr>
              <p:cNvPr id="37" name="36 Elipse"/>
              <p:cNvSpPr/>
              <p:nvPr/>
            </p:nvSpPr>
            <p:spPr>
              <a:xfrm>
                <a:off x="1305350" y="4334520"/>
                <a:ext cx="144244" cy="144484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AR"/>
              </a:p>
            </p:txBody>
          </p:sp>
        </p:grpSp>
        <p:sp>
          <p:nvSpPr>
            <p:cNvPr id="34" name="33 Elipse"/>
            <p:cNvSpPr/>
            <p:nvPr/>
          </p:nvSpPr>
          <p:spPr>
            <a:xfrm>
              <a:off x="1214414" y="4232905"/>
              <a:ext cx="72122" cy="71448"/>
            </a:xfrm>
            <a:prstGeom prst="ellipse">
              <a:avLst/>
            </a:prstGeom>
            <a:noFill/>
            <a:ln w="158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AR"/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3 CuadroTexto"/>
          <p:cNvSpPr txBox="1">
            <a:spLocks noChangeArrowheads="1"/>
          </p:cNvSpPr>
          <p:nvPr/>
        </p:nvSpPr>
        <p:spPr bwMode="auto">
          <a:xfrm>
            <a:off x="1208088" y="1196975"/>
            <a:ext cx="5027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b="1">
                <a:solidFill>
                  <a:schemeClr val="accent1"/>
                </a:solidFill>
              </a:rPr>
              <a:t>Microporosos: NaMOR y NaZSM5</a:t>
            </a:r>
            <a:endParaRPr lang="es-AR" sz="2400" b="1">
              <a:solidFill>
                <a:schemeClr val="accent1"/>
              </a:solidFill>
            </a:endParaRP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1187450" y="3068638"/>
            <a:ext cx="7524750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4638" indent="-90488">
              <a:buClr>
                <a:srgbClr val="CC0066"/>
              </a:buClr>
              <a:buFont typeface="Wingdings 2" pitchFamily="18" charset="2"/>
              <a:buNone/>
              <a:defRPr/>
            </a:pPr>
            <a:endParaRPr lang="es-AR" sz="2000" b="1" dirty="0">
              <a:latin typeface="Verdana" pitchFamily="34" charset="0"/>
              <a:cs typeface="+mn-cs"/>
            </a:endParaRPr>
          </a:p>
          <a:p>
            <a:pPr marL="274638" indent="-90488">
              <a:buClr>
                <a:srgbClr val="CC0066"/>
              </a:buClr>
              <a:buFont typeface="Wingdings 2" pitchFamily="18" charset="2"/>
              <a:buChar char="¢"/>
              <a:defRPr/>
            </a:pPr>
            <a:r>
              <a:rPr lang="es-AR" sz="2000" b="1" dirty="0">
                <a:latin typeface="Verdana" pitchFamily="34" charset="0"/>
                <a:cs typeface="+mn-cs"/>
              </a:rPr>
              <a:t> </a:t>
            </a:r>
            <a:r>
              <a:rPr lang="es-AR" sz="2400" b="1" dirty="0">
                <a:latin typeface="+mn-lt"/>
                <a:cs typeface="+mn-cs"/>
              </a:rPr>
              <a:t>Características más importantes:</a:t>
            </a:r>
          </a:p>
          <a:p>
            <a:pPr marL="274638" indent="-90488">
              <a:buClr>
                <a:srgbClr val="CC0066"/>
              </a:buClr>
              <a:buFont typeface="Wingdings 2" pitchFamily="18" charset="2"/>
              <a:buNone/>
              <a:defRPr/>
            </a:pPr>
            <a:endParaRPr lang="es-AR" sz="2400" b="1" dirty="0">
              <a:latin typeface="+mn-lt"/>
              <a:cs typeface="+mn-cs"/>
            </a:endParaRPr>
          </a:p>
          <a:p>
            <a:pPr marL="274638" indent="-90488">
              <a:buClr>
                <a:srgbClr val="CC0066"/>
              </a:buClr>
              <a:buFontTx/>
              <a:buChar char="•"/>
              <a:defRPr/>
            </a:pPr>
            <a:r>
              <a:rPr lang="es-AR" sz="2400" b="1" dirty="0">
                <a:latin typeface="+mn-lt"/>
                <a:cs typeface="+mn-cs"/>
              </a:rPr>
              <a:t> elevada actividad y estabilidad</a:t>
            </a:r>
          </a:p>
          <a:p>
            <a:pPr marL="274638" indent="-90488">
              <a:buClr>
                <a:srgbClr val="CC0066"/>
              </a:buClr>
              <a:buFontTx/>
              <a:buChar char="•"/>
              <a:defRPr/>
            </a:pPr>
            <a:r>
              <a:rPr lang="es-AR" sz="2400" b="1" dirty="0">
                <a:latin typeface="+mn-lt"/>
                <a:cs typeface="+mn-cs"/>
              </a:rPr>
              <a:t> alta superficie específica</a:t>
            </a:r>
          </a:p>
          <a:p>
            <a:pPr marL="274638" indent="-90488">
              <a:buClr>
                <a:srgbClr val="CC0066"/>
              </a:buClr>
              <a:buFontTx/>
              <a:buChar char="•"/>
              <a:defRPr/>
            </a:pPr>
            <a:r>
              <a:rPr lang="es-AR" sz="2400" b="1" dirty="0">
                <a:latin typeface="+mn-lt"/>
                <a:cs typeface="+mn-cs"/>
              </a:rPr>
              <a:t> sistema de poros bien definido</a:t>
            </a:r>
          </a:p>
          <a:p>
            <a:pPr marL="274638" indent="-90488">
              <a:buClr>
                <a:srgbClr val="CC0066"/>
              </a:buClr>
              <a:buFontTx/>
              <a:buChar char="•"/>
              <a:defRPr/>
            </a:pPr>
            <a:r>
              <a:rPr lang="es-AR" sz="2400" b="1" dirty="0">
                <a:latin typeface="+mn-lt"/>
                <a:cs typeface="+mn-cs"/>
              </a:rPr>
              <a:t> dispersión de sitios de intercambio (Si/Al)</a:t>
            </a:r>
            <a:endParaRPr lang="es-ES" sz="2400" dirty="0">
              <a:latin typeface="+mn-lt"/>
              <a:cs typeface="+mn-cs"/>
            </a:endParaRPr>
          </a:p>
        </p:txBody>
      </p:sp>
      <p:sp>
        <p:nvSpPr>
          <p:cNvPr id="22531" name="18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097ED13F-217C-4FD5-B85C-8B2A126E1CA3}" type="slidenum">
              <a:rPr lang="es-ES" sz="1400"/>
              <a:pPr algn="r"/>
              <a:t>8</a:t>
            </a:fld>
            <a:endParaRPr lang="es-ES" sz="1400"/>
          </a:p>
        </p:txBody>
      </p:sp>
      <p:sp>
        <p:nvSpPr>
          <p:cNvPr id="26" name="25 Rectángulo"/>
          <p:cNvSpPr/>
          <p:nvPr/>
        </p:nvSpPr>
        <p:spPr>
          <a:xfrm>
            <a:off x="1084872" y="115864"/>
            <a:ext cx="4665060" cy="70788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latin typeface="+mn-lt"/>
                <a:cs typeface="+mn-cs"/>
              </a:rPr>
              <a:t>Materiales y Métodos</a:t>
            </a:r>
          </a:p>
        </p:txBody>
      </p:sp>
      <p:sp>
        <p:nvSpPr>
          <p:cNvPr id="22533" name="3 CuadroTexto"/>
          <p:cNvSpPr txBox="1">
            <a:spLocks noChangeArrowheads="1"/>
          </p:cNvSpPr>
          <p:nvPr/>
        </p:nvSpPr>
        <p:spPr bwMode="auto">
          <a:xfrm>
            <a:off x="1258888" y="2060575"/>
            <a:ext cx="54530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b="1">
                <a:solidFill>
                  <a:schemeClr val="accent1"/>
                </a:solidFill>
              </a:rPr>
              <a:t>Mesoporosos: MCM-41 y SBA 15 -16</a:t>
            </a:r>
            <a:endParaRPr lang="es-AR" sz="2400" b="1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33"/>
          <p:cNvGrpSpPr>
            <a:grpSpLocks/>
          </p:cNvGrpSpPr>
          <p:nvPr/>
        </p:nvGrpSpPr>
        <p:grpSpPr bwMode="auto">
          <a:xfrm>
            <a:off x="1000125" y="1449388"/>
            <a:ext cx="7786688" cy="466725"/>
            <a:chOff x="630" y="450"/>
            <a:chExt cx="4905" cy="294"/>
          </a:xfrm>
        </p:grpSpPr>
        <p:sp>
          <p:nvSpPr>
            <p:cNvPr id="24593" name="22 CuadroTexto"/>
            <p:cNvSpPr txBox="1">
              <a:spLocks noChangeArrowheads="1"/>
            </p:cNvSpPr>
            <p:nvPr/>
          </p:nvSpPr>
          <p:spPr bwMode="auto">
            <a:xfrm>
              <a:off x="630" y="450"/>
              <a:ext cx="10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400" b="1">
                  <a:solidFill>
                    <a:srgbClr val="0000FF"/>
                  </a:solidFill>
                  <a:latin typeface="Gill Sans MT" pitchFamily="34" charset="0"/>
                </a:rPr>
                <a:t>SOPORTE</a:t>
              </a:r>
            </a:p>
          </p:txBody>
        </p:sp>
        <p:sp>
          <p:nvSpPr>
            <p:cNvPr id="24594" name="17 CuadroTexto"/>
            <p:cNvSpPr txBox="1">
              <a:spLocks noChangeArrowheads="1"/>
            </p:cNvSpPr>
            <p:nvPr/>
          </p:nvSpPr>
          <p:spPr bwMode="auto">
            <a:xfrm>
              <a:off x="3510" y="474"/>
              <a:ext cx="202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s-AR" sz="2200" b="1">
                  <a:solidFill>
                    <a:srgbClr val="00B050"/>
                  </a:solidFill>
                  <a:latin typeface="Gill Sans MT" pitchFamily="34" charset="0"/>
                </a:rPr>
                <a:t>Na</a:t>
              </a:r>
              <a:r>
                <a:rPr lang="es-AR" sz="2200" b="1" baseline="-25000">
                  <a:solidFill>
                    <a:srgbClr val="00B050"/>
                  </a:solidFill>
                  <a:latin typeface="Gill Sans MT" pitchFamily="34" charset="0"/>
                </a:rPr>
                <a:t>6,4</a:t>
              </a:r>
              <a:r>
                <a:rPr lang="es-AR" sz="2200" b="1">
                  <a:solidFill>
                    <a:srgbClr val="00B050"/>
                  </a:solidFill>
                  <a:latin typeface="Gill Sans MT" pitchFamily="34" charset="0"/>
                </a:rPr>
                <a:t>(AlO</a:t>
              </a:r>
              <a:r>
                <a:rPr lang="es-AR" sz="2200" b="1" baseline="-25000">
                  <a:solidFill>
                    <a:srgbClr val="00B050"/>
                  </a:solidFill>
                  <a:latin typeface="Gill Sans MT" pitchFamily="34" charset="0"/>
                </a:rPr>
                <a:t>2</a:t>
              </a:r>
              <a:r>
                <a:rPr lang="es-AR" sz="2200" b="1">
                  <a:solidFill>
                    <a:srgbClr val="00B050"/>
                  </a:solidFill>
                  <a:latin typeface="Gill Sans MT" pitchFamily="34" charset="0"/>
                </a:rPr>
                <a:t>)</a:t>
              </a:r>
              <a:r>
                <a:rPr lang="es-AR" sz="2200" b="1" baseline="-25000">
                  <a:solidFill>
                    <a:srgbClr val="00B050"/>
                  </a:solidFill>
                  <a:latin typeface="Gill Sans MT" pitchFamily="34" charset="0"/>
                </a:rPr>
                <a:t>6,4</a:t>
              </a:r>
              <a:r>
                <a:rPr lang="es-AR" sz="2200" b="1">
                  <a:solidFill>
                    <a:srgbClr val="00B050"/>
                  </a:solidFill>
                  <a:latin typeface="Gill Sans MT" pitchFamily="34" charset="0"/>
                </a:rPr>
                <a:t>(SiO</a:t>
              </a:r>
              <a:r>
                <a:rPr lang="es-AR" sz="2200" b="1" baseline="-25000">
                  <a:solidFill>
                    <a:srgbClr val="00B050"/>
                  </a:solidFill>
                  <a:latin typeface="Gill Sans MT" pitchFamily="34" charset="0"/>
                </a:rPr>
                <a:t>2</a:t>
              </a:r>
              <a:r>
                <a:rPr lang="es-AR" sz="2200" b="1">
                  <a:solidFill>
                    <a:srgbClr val="00B050"/>
                  </a:solidFill>
                  <a:latin typeface="Gill Sans MT" pitchFamily="34" charset="0"/>
                </a:rPr>
                <a:t>)</a:t>
              </a:r>
              <a:r>
                <a:rPr lang="es-AR" sz="2200" b="1" baseline="-25000">
                  <a:solidFill>
                    <a:srgbClr val="00B050"/>
                  </a:solidFill>
                  <a:latin typeface="Gill Sans MT" pitchFamily="34" charset="0"/>
                </a:rPr>
                <a:t>41,6</a:t>
              </a:r>
              <a:endParaRPr lang="es-AR" sz="2200" b="1">
                <a:solidFill>
                  <a:srgbClr val="00B050"/>
                </a:solidFill>
                <a:latin typeface="Gill Sans MT" pitchFamily="34" charset="0"/>
              </a:endParaRPr>
            </a:p>
          </p:txBody>
        </p:sp>
        <p:sp>
          <p:nvSpPr>
            <p:cNvPr id="24595" name="11 CuadroTexto"/>
            <p:cNvSpPr txBox="1">
              <a:spLocks noChangeArrowheads="1"/>
            </p:cNvSpPr>
            <p:nvPr/>
          </p:nvSpPr>
          <p:spPr bwMode="auto">
            <a:xfrm>
              <a:off x="1754" y="456"/>
              <a:ext cx="1781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400" b="1">
                  <a:latin typeface="Gill Sans MT" pitchFamily="34" charset="0"/>
                </a:rPr>
                <a:t>NaMOR</a:t>
              </a:r>
              <a:r>
                <a:rPr lang="es-AR" sz="2400">
                  <a:latin typeface="Gill Sans MT" pitchFamily="34" charset="0"/>
                </a:rPr>
                <a:t> (comercial)</a:t>
              </a:r>
            </a:p>
          </p:txBody>
        </p:sp>
      </p:grpSp>
      <p:sp>
        <p:nvSpPr>
          <p:cNvPr id="26" name="25 Rectángulo"/>
          <p:cNvSpPr/>
          <p:nvPr/>
        </p:nvSpPr>
        <p:spPr>
          <a:xfrm>
            <a:off x="948347" y="115864"/>
            <a:ext cx="4665060" cy="70788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latin typeface="+mn-lt"/>
                <a:cs typeface="+mn-cs"/>
              </a:rPr>
              <a:t>Materiales y Métodos</a:t>
            </a:r>
          </a:p>
        </p:txBody>
      </p:sp>
      <p:grpSp>
        <p:nvGrpSpPr>
          <p:cNvPr id="24579" name="Group 32"/>
          <p:cNvGrpSpPr>
            <a:grpSpLocks/>
          </p:cNvGrpSpPr>
          <p:nvPr/>
        </p:nvGrpSpPr>
        <p:grpSpPr bwMode="auto">
          <a:xfrm>
            <a:off x="1700213" y="2781300"/>
            <a:ext cx="6678612" cy="3311525"/>
            <a:chOff x="1071" y="981"/>
            <a:chExt cx="4207" cy="2086"/>
          </a:xfrm>
        </p:grpSpPr>
        <p:pic>
          <p:nvPicPr>
            <p:cNvPr id="24580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0" y="981"/>
              <a:ext cx="2398" cy="2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4581" name="50 Grupo"/>
            <p:cNvGrpSpPr>
              <a:grpSpLocks/>
            </p:cNvGrpSpPr>
            <p:nvPr/>
          </p:nvGrpSpPr>
          <p:grpSpPr bwMode="auto">
            <a:xfrm>
              <a:off x="1071" y="1139"/>
              <a:ext cx="2934" cy="448"/>
              <a:chOff x="1700395" y="3501008"/>
              <a:chExt cx="4657570" cy="711060"/>
            </a:xfrm>
          </p:grpSpPr>
          <p:sp>
            <p:nvSpPr>
              <p:cNvPr id="19" name="18 CuadroTexto"/>
              <p:cNvSpPr txBox="1"/>
              <p:nvPr/>
            </p:nvSpPr>
            <p:spPr>
              <a:xfrm>
                <a:off x="1700395" y="3501008"/>
                <a:ext cx="1739842" cy="7110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s-AR" sz="2200" b="1">
                    <a:solidFill>
                      <a:srgbClr val="0000FF"/>
                    </a:solidFill>
                    <a:latin typeface="Gill Sans MT" pitchFamily="34" charset="0"/>
                    <a:cs typeface="Times New Roman" pitchFamily="18" charset="0"/>
                  </a:rPr>
                  <a:t>Side-pocket</a:t>
                </a:r>
              </a:p>
              <a:p>
                <a:pPr>
                  <a:defRPr/>
                </a:pPr>
                <a:r>
                  <a:rPr lang="es-AR" b="1">
                    <a:latin typeface="Gill Sans MT" pitchFamily="34" charset="0"/>
                    <a:cs typeface="Times New Roman" pitchFamily="18" charset="0"/>
                  </a:rPr>
                  <a:t>3,4 x 4,8 Å</a:t>
                </a:r>
                <a:endParaRPr lang="es-AR" b="1">
                  <a:latin typeface="Gill Sans MT" pitchFamily="34" charset="0"/>
                </a:endParaRPr>
              </a:p>
            </p:txBody>
          </p:sp>
          <p:cxnSp>
            <p:nvCxnSpPr>
              <p:cNvPr id="46" name="45 Conector recto de flecha"/>
              <p:cNvCxnSpPr>
                <a:endCxn id="19" idx="3"/>
              </p:cNvCxnSpPr>
              <p:nvPr/>
            </p:nvCxnSpPr>
            <p:spPr>
              <a:xfrm rot="10800000">
                <a:off x="3595807" y="3854951"/>
                <a:ext cx="2762158" cy="217444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82" name="51 Grupo"/>
            <p:cNvGrpSpPr>
              <a:grpSpLocks/>
            </p:cNvGrpSpPr>
            <p:nvPr/>
          </p:nvGrpSpPr>
          <p:grpSpPr bwMode="auto">
            <a:xfrm>
              <a:off x="1132" y="1820"/>
              <a:ext cx="2814" cy="448"/>
              <a:chOff x="1796575" y="4581128"/>
              <a:chExt cx="4467547" cy="712658"/>
            </a:xfrm>
          </p:grpSpPr>
          <p:sp>
            <p:nvSpPr>
              <p:cNvPr id="20" name="19 CuadroTexto"/>
              <p:cNvSpPr txBox="1"/>
              <p:nvPr/>
            </p:nvSpPr>
            <p:spPr>
              <a:xfrm>
                <a:off x="1796575" y="4581128"/>
                <a:ext cx="2154393" cy="71265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s-AR" sz="2200" b="1">
                    <a:solidFill>
                      <a:srgbClr val="0000FF"/>
                    </a:solidFill>
                    <a:latin typeface="Gill Sans MT" pitchFamily="34" charset="0"/>
                    <a:cs typeface="Times New Roman" pitchFamily="18" charset="0"/>
                  </a:rPr>
                  <a:t>Canal principal</a:t>
                </a:r>
              </a:p>
              <a:p>
                <a:pPr>
                  <a:defRPr/>
                </a:pPr>
                <a:r>
                  <a:rPr lang="es-AR" b="1">
                    <a:latin typeface="Gill Sans MT" pitchFamily="34" charset="0"/>
                    <a:cs typeface="Times New Roman" pitchFamily="18" charset="0"/>
                  </a:rPr>
                  <a:t>6,7 x 7 Å</a:t>
                </a:r>
                <a:endParaRPr lang="es-AR" b="1">
                  <a:latin typeface="Gill Sans MT" pitchFamily="34" charset="0"/>
                </a:endParaRPr>
              </a:p>
            </p:txBody>
          </p:sp>
          <p:cxnSp>
            <p:nvCxnSpPr>
              <p:cNvPr id="48" name="47 Conector recto de flecha"/>
              <p:cNvCxnSpPr>
                <a:stCxn id="24585" idx="1"/>
                <a:endCxn id="20" idx="3"/>
              </p:cNvCxnSpPr>
              <p:nvPr/>
            </p:nvCxnSpPr>
            <p:spPr>
              <a:xfrm rot="10800000" flipV="1">
                <a:off x="3960494" y="4864282"/>
                <a:ext cx="2303628" cy="69993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583" name="52 Grupo"/>
            <p:cNvGrpSpPr>
              <a:grpSpLocks/>
            </p:cNvGrpSpPr>
            <p:nvPr/>
          </p:nvGrpSpPr>
          <p:grpSpPr bwMode="auto">
            <a:xfrm>
              <a:off x="1111" y="2478"/>
              <a:ext cx="2655" cy="448"/>
              <a:chOff x="1785918" y="5661248"/>
              <a:chExt cx="3990188" cy="711060"/>
            </a:xfrm>
          </p:grpSpPr>
          <p:sp>
            <p:nvSpPr>
              <p:cNvPr id="36" name="35 CuadroTexto"/>
              <p:cNvSpPr txBox="1"/>
              <p:nvPr/>
            </p:nvSpPr>
            <p:spPr>
              <a:xfrm>
                <a:off x="1785918" y="5661248"/>
                <a:ext cx="2311454" cy="71106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rgbClr val="0070C0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s-AR" sz="2200" b="1">
                    <a:solidFill>
                      <a:srgbClr val="0000FF"/>
                    </a:solidFill>
                    <a:latin typeface="Gill Sans MT" pitchFamily="34" charset="0"/>
                    <a:cs typeface="Times New Roman" pitchFamily="18" charset="0"/>
                  </a:rPr>
                  <a:t>Canal secundario</a:t>
                </a:r>
              </a:p>
              <a:p>
                <a:pPr>
                  <a:defRPr/>
                </a:pPr>
                <a:r>
                  <a:rPr lang="es-AR" b="1">
                    <a:latin typeface="Gill Sans MT" pitchFamily="34" charset="0"/>
                    <a:cs typeface="Times New Roman" pitchFamily="18" charset="0"/>
                  </a:rPr>
                  <a:t>2,9 x 5,7 Å</a:t>
                </a:r>
                <a:endParaRPr lang="es-AR" b="1">
                  <a:latin typeface="Gill Sans MT" pitchFamily="34" charset="0"/>
                </a:endParaRPr>
              </a:p>
            </p:txBody>
          </p:sp>
          <p:cxnSp>
            <p:nvCxnSpPr>
              <p:cNvPr id="50" name="49 Conector recto de flecha"/>
              <p:cNvCxnSpPr>
                <a:endCxn id="36" idx="3"/>
              </p:cNvCxnSpPr>
              <p:nvPr/>
            </p:nvCxnSpPr>
            <p:spPr>
              <a:xfrm rot="10800000" flipV="1">
                <a:off x="4240146" y="5929482"/>
                <a:ext cx="1535960" cy="85708"/>
              </a:xfrm>
              <a:prstGeom prst="straightConnector1">
                <a:avLst/>
              </a:prstGeom>
              <a:ln w="38100"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584" name="27 Rectángulo"/>
            <p:cNvSpPr>
              <a:spLocks noChangeArrowheads="1"/>
            </p:cNvSpPr>
            <p:nvPr/>
          </p:nvSpPr>
          <p:spPr bwMode="auto">
            <a:xfrm>
              <a:off x="3960" y="1305"/>
              <a:ext cx="221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3200" b="1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g</a:t>
              </a:r>
              <a:endParaRPr lang="es-AR" sz="320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24585" name="30 Rectángulo"/>
            <p:cNvSpPr>
              <a:spLocks noChangeArrowheads="1"/>
            </p:cNvSpPr>
            <p:nvPr/>
          </p:nvSpPr>
          <p:spPr bwMode="auto">
            <a:xfrm>
              <a:off x="3946" y="1785"/>
              <a:ext cx="286" cy="4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sz="38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α</a:t>
              </a:r>
              <a:endParaRPr lang="es-AR" sz="3800">
                <a:solidFill>
                  <a:srgbClr val="FF0000"/>
                </a:solidFill>
                <a:latin typeface="Symbol" pitchFamily="18" charset="2"/>
              </a:endParaRPr>
            </a:p>
          </p:txBody>
        </p:sp>
        <p:sp>
          <p:nvSpPr>
            <p:cNvPr id="24586" name="34 Rectángulo"/>
            <p:cNvSpPr>
              <a:spLocks noChangeArrowheads="1"/>
            </p:cNvSpPr>
            <p:nvPr/>
          </p:nvSpPr>
          <p:spPr bwMode="auto">
            <a:xfrm>
              <a:off x="3732" y="2460"/>
              <a:ext cx="239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AR" sz="2800" b="1">
                  <a:solidFill>
                    <a:srgbClr val="FF0000"/>
                  </a:solidFill>
                  <a:latin typeface="Symbol" pitchFamily="18" charset="2"/>
                  <a:cs typeface="Times New Roman" pitchFamily="18" charset="0"/>
                </a:rPr>
                <a:t>b</a:t>
              </a:r>
              <a:endParaRPr lang="es-AR" sz="2800" b="1">
                <a:solidFill>
                  <a:srgbClr val="FF0000"/>
                </a:solidFill>
                <a:latin typeface="Symbol" pitchFamily="18" charset="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io">
  <a:themeElements>
    <a:clrScheme name="Solstic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18014</TotalTime>
  <Words>1658</Words>
  <Application>Microsoft Office PowerPoint</Application>
  <PresentationFormat>Presentación en pantalla (4:3)</PresentationFormat>
  <Paragraphs>520</Paragraphs>
  <Slides>37</Slides>
  <Notes>7</Notes>
  <HiddenSlides>0</HiddenSlides>
  <MMClips>0</MMClips>
  <ScaleCrop>false</ScaleCrop>
  <HeadingPairs>
    <vt:vector size="8" baseType="variant">
      <vt:variant>
        <vt:lpstr>Fuentes usadas</vt:lpstr>
      </vt:variant>
      <vt:variant>
        <vt:i4>13</vt:i4>
      </vt:variant>
      <vt:variant>
        <vt:lpstr>Plantilla de diseño</vt:lpstr>
      </vt:variant>
      <vt:variant>
        <vt:i4>5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37</vt:i4>
      </vt:variant>
    </vt:vector>
  </HeadingPairs>
  <TitlesOfParts>
    <vt:vector size="57" baseType="lpstr">
      <vt:lpstr>Arial</vt:lpstr>
      <vt:lpstr>Gill Sans MT</vt:lpstr>
      <vt:lpstr>Wingdings 2</vt:lpstr>
      <vt:lpstr>Verdana</vt:lpstr>
      <vt:lpstr>Calibri</vt:lpstr>
      <vt:lpstr>Arial Rounded MT Bold</vt:lpstr>
      <vt:lpstr>Estrangelo Edessa</vt:lpstr>
      <vt:lpstr>Times New Roman</vt:lpstr>
      <vt:lpstr>Narkisim</vt:lpstr>
      <vt:lpstr>Symbol</vt:lpstr>
      <vt:lpstr>Arial Black</vt:lpstr>
      <vt:lpstr>Book Antiqua</vt:lpstr>
      <vt:lpstr>Corbel</vt:lpstr>
      <vt:lpstr>Solsticio</vt:lpstr>
      <vt:lpstr>Solsticio</vt:lpstr>
      <vt:lpstr>Solsticio</vt:lpstr>
      <vt:lpstr>Solsticio</vt:lpstr>
      <vt:lpstr>Solsticio</vt:lpstr>
      <vt:lpstr>Graph</vt:lpstr>
      <vt:lpstr>Ecuación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Soledad</dc:creator>
  <cp:lastModifiedBy>Alicia</cp:lastModifiedBy>
  <cp:revision>312</cp:revision>
  <dcterms:created xsi:type="dcterms:W3CDTF">2012-01-14T23:04:10Z</dcterms:created>
  <dcterms:modified xsi:type="dcterms:W3CDTF">2013-02-19T21:58:23Z</dcterms:modified>
</cp:coreProperties>
</file>